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6.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3.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347" r:id="rId3"/>
    <p:sldId id="318" r:id="rId4"/>
    <p:sldId id="309" r:id="rId5"/>
    <p:sldId id="344" r:id="rId6"/>
    <p:sldId id="321" r:id="rId7"/>
    <p:sldId id="328" r:id="rId8"/>
    <p:sldId id="326" r:id="rId9"/>
    <p:sldId id="322" r:id="rId10"/>
    <p:sldId id="324" r:id="rId11"/>
    <p:sldId id="343" r:id="rId12"/>
    <p:sldId id="330" r:id="rId13"/>
    <p:sldId id="325" r:id="rId14"/>
    <p:sldId id="279" r:id="rId15"/>
    <p:sldId id="349" r:id="rId16"/>
    <p:sldId id="332" r:id="rId17"/>
    <p:sldId id="281" r:id="rId18"/>
    <p:sldId id="335" r:id="rId19"/>
    <p:sldId id="336" r:id="rId20"/>
    <p:sldId id="339" r:id="rId21"/>
    <p:sldId id="329" r:id="rId22"/>
    <p:sldId id="342" r:id="rId23"/>
    <p:sldId id="278" r:id="rId24"/>
    <p:sldId id="337" r:id="rId25"/>
    <p:sldId id="282" r:id="rId26"/>
    <p:sldId id="331" r:id="rId27"/>
    <p:sldId id="345" r:id="rId28"/>
    <p:sldId id="3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ovan, Ashley" initials="CA" lastIdx="2" clrIdx="0">
    <p:extLst>
      <p:ext uri="{19B8F6BF-5375-455C-9EA6-DF929625EA0E}">
        <p15:presenceInfo xmlns:p15="http://schemas.microsoft.com/office/powerpoint/2012/main" userId="S-1-5-21-667784661-3259641414-1538980133-20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2A56"/>
    <a:srgbClr val="5EA7EA"/>
    <a:srgbClr val="7030A0"/>
    <a:srgbClr val="7D9263"/>
    <a:srgbClr val="995D71"/>
    <a:srgbClr val="506D8F"/>
    <a:srgbClr val="C07319"/>
    <a:srgbClr val="B3C5DA"/>
    <a:srgbClr val="B55475"/>
    <a:srgbClr val="B793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83183" autoAdjust="0"/>
  </p:normalViewPr>
  <p:slideViewPr>
    <p:cSldViewPr snapToGrid="0">
      <p:cViewPr varScale="1">
        <p:scale>
          <a:sx n="95" d="100"/>
          <a:sy n="95" d="100"/>
        </p:scale>
        <p:origin x="78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400" dirty="0">
                <a:latin typeface="Yu Gothic" panose="020B0400000000000000" pitchFamily="34" charset="-128"/>
                <a:ea typeface="Yu Gothic" panose="020B0400000000000000" pitchFamily="34" charset="-128"/>
              </a:rPr>
              <a:t>Is it acceptable for AI/algorithms to decide</a:t>
            </a:r>
            <a:r>
              <a:rPr lang="en-CA" sz="2400" baseline="0" dirty="0">
                <a:latin typeface="Yu Gothic" panose="020B0400000000000000" pitchFamily="34" charset="-128"/>
                <a:ea typeface="Yu Gothic" panose="020B0400000000000000" pitchFamily="34" charset="-128"/>
              </a:rPr>
              <a:t> on... </a:t>
            </a:r>
            <a:endParaRPr lang="en-CA" sz="2400" dirty="0">
              <a:latin typeface="Yu Gothic" panose="020B0400000000000000" pitchFamily="34" charset="-128"/>
              <a:ea typeface="Yu Gothic" panose="020B0400000000000000" pitchFamily="34"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09387576552931"/>
          <c:y val="0.15782407407407409"/>
          <c:w val="0.45950568678915138"/>
          <c:h val="0.72088764946048411"/>
        </c:manualLayout>
      </c:layout>
      <c:barChart>
        <c:barDir val="bar"/>
        <c:grouping val="clustered"/>
        <c:varyColors val="0"/>
        <c:ser>
          <c:idx val="0"/>
          <c:order val="0"/>
          <c:spPr>
            <a:solidFill>
              <a:schemeClr val="accent6"/>
            </a:solidFill>
            <a:ln>
              <a:noFill/>
            </a:ln>
            <a:effectLst/>
          </c:spPr>
          <c:invertIfNegative val="0"/>
          <c:dLbls>
            <c:dLbl>
              <c:idx val="0"/>
              <c:tx>
                <c:rich>
                  <a:bodyPr/>
                  <a:lstStyle/>
                  <a:p>
                    <a:fld id="{BAC7B1BA-081B-4196-81E0-D5707BCE49BF}"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661-4713-B8F2-68E96A6AF05D}"/>
                </c:ext>
              </c:extLst>
            </c:dLbl>
            <c:dLbl>
              <c:idx val="1"/>
              <c:tx>
                <c:rich>
                  <a:bodyPr/>
                  <a:lstStyle/>
                  <a:p>
                    <a:fld id="{70E737D3-8E2A-44DD-859F-0613F32BA27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661-4713-B8F2-68E96A6AF05D}"/>
                </c:ext>
              </c:extLst>
            </c:dLbl>
            <c:dLbl>
              <c:idx val="2"/>
              <c:tx>
                <c:rich>
                  <a:bodyPr/>
                  <a:lstStyle/>
                  <a:p>
                    <a:fld id="{169F384B-43A9-4692-BC9E-0FE84EE6DF2E}"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61-4713-B8F2-68E96A6AF05D}"/>
                </c:ext>
              </c:extLst>
            </c:dLbl>
            <c:dLbl>
              <c:idx val="3"/>
              <c:tx>
                <c:rich>
                  <a:bodyPr/>
                  <a:lstStyle/>
                  <a:p>
                    <a:fld id="{EB56408F-4315-47FB-A60E-22E23A60527E}"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61-4713-B8F2-68E96A6AF05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Access to government support programs such as employment insurance</c:v>
                </c:pt>
                <c:pt idx="1">
                  <c:v>Which medical interventions are best for you</c:v>
                </c:pt>
                <c:pt idx="2">
                  <c:v>Implementation of government policies such as who can immigrate to Canada</c:v>
                </c:pt>
                <c:pt idx="3">
                  <c:v>Whether a person gets a job</c:v>
                </c:pt>
              </c:strCache>
            </c:strRef>
          </c:cat>
          <c:val>
            <c:numRef>
              <c:f>Sheet1!$B$2:$B$5</c:f>
              <c:numCache>
                <c:formatCode>General</c:formatCode>
                <c:ptCount val="4"/>
                <c:pt idx="0">
                  <c:v>33</c:v>
                </c:pt>
                <c:pt idx="1">
                  <c:v>32</c:v>
                </c:pt>
                <c:pt idx="2">
                  <c:v>28</c:v>
                </c:pt>
                <c:pt idx="3">
                  <c:v>22</c:v>
                </c:pt>
              </c:numCache>
            </c:numRef>
          </c:val>
          <c:extLst>
            <c:ext xmlns:c16="http://schemas.microsoft.com/office/drawing/2014/chart" uri="{C3380CC4-5D6E-409C-BE32-E72D297353CC}">
              <c16:uniqueId val="{00000004-1661-4713-B8F2-68E96A6AF05D}"/>
            </c:ext>
          </c:extLst>
        </c:ser>
        <c:dLbls>
          <c:showLegendKey val="0"/>
          <c:showVal val="0"/>
          <c:showCatName val="0"/>
          <c:showSerName val="0"/>
          <c:showPercent val="0"/>
          <c:showBubbleSize val="0"/>
        </c:dLbls>
        <c:gapWidth val="182"/>
        <c:axId val="242356024"/>
        <c:axId val="242354848"/>
      </c:barChart>
      <c:catAx>
        <c:axId val="242356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Yu Gothic" panose="020B0400000000000000" pitchFamily="34" charset="-128"/>
                <a:ea typeface="Yu Gothic" panose="020B0400000000000000" pitchFamily="34" charset="-128"/>
                <a:cs typeface="+mn-cs"/>
              </a:defRPr>
            </a:pPr>
            <a:endParaRPr lang="en-US"/>
          </a:p>
        </c:txPr>
        <c:crossAx val="242354848"/>
        <c:crosses val="autoZero"/>
        <c:auto val="1"/>
        <c:lblAlgn val="ctr"/>
        <c:lblOffset val="100"/>
        <c:noMultiLvlLbl val="0"/>
      </c:catAx>
      <c:valAx>
        <c:axId val="242354848"/>
        <c:scaling>
          <c:orientation val="minMax"/>
          <c:max val="1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235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318F-4FD6-4105-84B1-8B99381A6CD1}" type="datetimeFigureOut">
              <a:rPr lang="en-CA" smtClean="0"/>
              <a:t>2019-09-17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B9CCB-438C-40BC-957B-7312811EEAB1}" type="slidenum">
              <a:rPr lang="en-CA" smtClean="0"/>
              <a:t>‹#›</a:t>
            </a:fld>
            <a:endParaRPr lang="en-CA"/>
          </a:p>
        </p:txBody>
      </p:sp>
    </p:spTree>
    <p:extLst>
      <p:ext uri="{BB962C8B-B14F-4D97-AF65-F5344CB8AC3E}">
        <p14:creationId xmlns:p14="http://schemas.microsoft.com/office/powerpoint/2010/main" val="157977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xfordmartin.ox.ac.uk/downloads/academic/The_Future_of_Employme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oecd.org/employment/emp/Policy%20brief%20-%20Automation%20and%20Independent%20Work%20in%20a%20Digital%20Economy.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a8eb402e9_0_59: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5a8eb402e9_0_59: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61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10</a:t>
            </a:fld>
            <a:endParaRPr lang="en-CA" dirty="0"/>
          </a:p>
        </p:txBody>
      </p:sp>
    </p:spTree>
    <p:extLst>
      <p:ext uri="{BB962C8B-B14F-4D97-AF65-F5344CB8AC3E}">
        <p14:creationId xmlns:p14="http://schemas.microsoft.com/office/powerpoint/2010/main" val="400519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11</a:t>
            </a:fld>
            <a:endParaRPr lang="en-CA"/>
          </a:p>
        </p:txBody>
      </p:sp>
    </p:spTree>
    <p:extLst>
      <p:ext uri="{BB962C8B-B14F-4D97-AF65-F5344CB8AC3E}">
        <p14:creationId xmlns:p14="http://schemas.microsoft.com/office/powerpoint/2010/main" val="246858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12</a:t>
            </a:fld>
            <a:endParaRPr lang="en-CA"/>
          </a:p>
        </p:txBody>
      </p:sp>
    </p:spTree>
    <p:extLst>
      <p:ext uri="{BB962C8B-B14F-4D97-AF65-F5344CB8AC3E}">
        <p14:creationId xmlns:p14="http://schemas.microsoft.com/office/powerpoint/2010/main" val="361950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13</a:t>
            </a:fld>
            <a:endParaRPr lang="en-CA"/>
          </a:p>
        </p:txBody>
      </p:sp>
    </p:spTree>
    <p:extLst>
      <p:ext uri="{BB962C8B-B14F-4D97-AF65-F5344CB8AC3E}">
        <p14:creationId xmlns:p14="http://schemas.microsoft.com/office/powerpoint/2010/main" val="131615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26: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61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4612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16</a:t>
            </a:fld>
            <a:endParaRPr lang="en-CA"/>
          </a:p>
        </p:txBody>
      </p:sp>
    </p:spTree>
    <p:extLst>
      <p:ext uri="{BB962C8B-B14F-4D97-AF65-F5344CB8AC3E}">
        <p14:creationId xmlns:p14="http://schemas.microsoft.com/office/powerpoint/2010/main" val="128286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17</a:t>
            </a:fld>
            <a:endParaRPr lang="en-CA" dirty="0"/>
          </a:p>
        </p:txBody>
      </p:sp>
    </p:spTree>
    <p:extLst>
      <p:ext uri="{BB962C8B-B14F-4D97-AF65-F5344CB8AC3E}">
        <p14:creationId xmlns:p14="http://schemas.microsoft.com/office/powerpoint/2010/main" val="355717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18</a:t>
            </a:fld>
            <a:endParaRPr lang="en-CA" dirty="0"/>
          </a:p>
        </p:txBody>
      </p:sp>
    </p:spTree>
    <p:extLst>
      <p:ext uri="{BB962C8B-B14F-4D97-AF65-F5344CB8AC3E}">
        <p14:creationId xmlns:p14="http://schemas.microsoft.com/office/powerpoint/2010/main" val="61132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19</a:t>
            </a:fld>
            <a:endParaRPr lang="en-CA" dirty="0"/>
          </a:p>
        </p:txBody>
      </p:sp>
    </p:spTree>
    <p:extLst>
      <p:ext uri="{BB962C8B-B14F-4D97-AF65-F5344CB8AC3E}">
        <p14:creationId xmlns:p14="http://schemas.microsoft.com/office/powerpoint/2010/main" val="384703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Complexity</a:t>
            </a:r>
            <a:r>
              <a:rPr lang="en-US" baseline="0" dirty="0" smtClean="0"/>
              <a:t> image is a Creative Commons 3.0 </a:t>
            </a:r>
            <a:r>
              <a:rPr lang="en-US" baseline="0" dirty="0" err="1" smtClean="0"/>
              <a:t>licenced</a:t>
            </a:r>
            <a:r>
              <a:rPr lang="en-US" baseline="0" dirty="0" smtClean="0"/>
              <a:t> image from </a:t>
            </a:r>
            <a:r>
              <a:rPr lang="en-US" baseline="0" dirty="0" err="1" smtClean="0"/>
              <a:t>user:LukeGoodsell</a:t>
            </a:r>
            <a:r>
              <a:rPr lang="en-US" baseline="0" dirty="0" smtClean="0"/>
              <a:t> on Wikimedia commons: https://en.wikipedia.org/wiki/File:Ribosome-Nascent_chain_complex.png</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a:t>
            </a:fld>
            <a:endParaRPr lang="en-CA"/>
          </a:p>
        </p:txBody>
      </p:sp>
    </p:spTree>
    <p:extLst>
      <p:ext uri="{BB962C8B-B14F-4D97-AF65-F5344CB8AC3E}">
        <p14:creationId xmlns:p14="http://schemas.microsoft.com/office/powerpoint/2010/main" val="318688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Ipsos</a:t>
            </a:r>
            <a:r>
              <a:rPr lang="en-CA" dirty="0" smtClean="0"/>
              <a:t> 2018</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20</a:t>
            </a:fld>
            <a:endParaRPr lang="en-CA"/>
          </a:p>
        </p:txBody>
      </p:sp>
    </p:spTree>
    <p:extLst>
      <p:ext uri="{BB962C8B-B14F-4D97-AF65-F5344CB8AC3E}">
        <p14:creationId xmlns:p14="http://schemas.microsoft.com/office/powerpoint/2010/main" val="326391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21</a:t>
            </a:fld>
            <a:endParaRPr lang="en-CA" dirty="0"/>
          </a:p>
        </p:txBody>
      </p:sp>
    </p:spTree>
    <p:extLst>
      <p:ext uri="{BB962C8B-B14F-4D97-AF65-F5344CB8AC3E}">
        <p14:creationId xmlns:p14="http://schemas.microsoft.com/office/powerpoint/2010/main" val="185661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22</a:t>
            </a:fld>
            <a:endParaRPr lang="en-CA"/>
          </a:p>
        </p:txBody>
      </p:sp>
    </p:spTree>
    <p:extLst>
      <p:ext uri="{BB962C8B-B14F-4D97-AF65-F5344CB8AC3E}">
        <p14:creationId xmlns:p14="http://schemas.microsoft.com/office/powerpoint/2010/main" val="236321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23</a:t>
            </a:fld>
            <a:endParaRPr lang="en-CA" dirty="0"/>
          </a:p>
        </p:txBody>
      </p:sp>
    </p:spTree>
    <p:extLst>
      <p:ext uri="{BB962C8B-B14F-4D97-AF65-F5344CB8AC3E}">
        <p14:creationId xmlns:p14="http://schemas.microsoft.com/office/powerpoint/2010/main" val="104151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24</a:t>
            </a:fld>
            <a:endParaRPr lang="en-CA" dirty="0"/>
          </a:p>
        </p:txBody>
      </p:sp>
    </p:spTree>
    <p:extLst>
      <p:ext uri="{BB962C8B-B14F-4D97-AF65-F5344CB8AC3E}">
        <p14:creationId xmlns:p14="http://schemas.microsoft.com/office/powerpoint/2010/main" val="132840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2397159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26</a:t>
            </a:fld>
            <a:endParaRPr lang="en-CA" dirty="0"/>
          </a:p>
        </p:txBody>
      </p:sp>
    </p:spTree>
    <p:extLst>
      <p:ext uri="{BB962C8B-B14F-4D97-AF65-F5344CB8AC3E}">
        <p14:creationId xmlns:p14="http://schemas.microsoft.com/office/powerpoint/2010/main" val="393096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https://www.canada.ca/en/government/system/digital-government/responsible-use-ai/list-interested-artificial-intelligence-ai-suppliers.html</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27</a:t>
            </a:fld>
            <a:endParaRPr lang="en-CA" dirty="0"/>
          </a:p>
        </p:txBody>
      </p:sp>
    </p:spTree>
    <p:extLst>
      <p:ext uri="{BB962C8B-B14F-4D97-AF65-F5344CB8AC3E}">
        <p14:creationId xmlns:p14="http://schemas.microsoft.com/office/powerpoint/2010/main" val="199077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https://blogs.wsj.com/cio/2016/07/18/cio-explainer-what-is-artificial-intelligence/</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3</a:t>
            </a:fld>
            <a:endParaRPr lang="en-CA"/>
          </a:p>
        </p:txBody>
      </p:sp>
    </p:spTree>
    <p:extLst>
      <p:ext uri="{BB962C8B-B14F-4D97-AF65-F5344CB8AC3E}">
        <p14:creationId xmlns:p14="http://schemas.microsoft.com/office/powerpoint/2010/main" val="98777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4</a:t>
            </a:fld>
            <a:endParaRPr lang="en-CA"/>
          </a:p>
        </p:txBody>
      </p:sp>
    </p:spTree>
    <p:extLst>
      <p:ext uri="{BB962C8B-B14F-4D97-AF65-F5344CB8AC3E}">
        <p14:creationId xmlns:p14="http://schemas.microsoft.com/office/powerpoint/2010/main" val="1792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McKinsey: AI will add 1.2 additional GDP growth per year, or 16% higher than otherwise by 2030 with 70% of companies using at least some kind of AI technology. </a:t>
            </a:r>
          </a:p>
          <a:p>
            <a:r>
              <a:rPr lang="en-CA" dirty="0" smtClean="0"/>
              <a:t>https://www.mckinsey.com/featured-insights/artificial-intelligence/notes-from-the-ai-frontier-modeling-the-impact-of-ai-on-the-world-economy?reload</a:t>
            </a:r>
          </a:p>
          <a:p>
            <a:endParaRPr lang="en-CA" dirty="0" smtClean="0"/>
          </a:p>
          <a:p>
            <a:r>
              <a:rPr lang="en-CA" dirty="0" smtClean="0"/>
              <a:t>Leading AI countries could capture an additional 20 to 25 percent in net economic benefits, compared with today, while developing countries might capture only about 5 to 15 percent</a:t>
            </a:r>
          </a:p>
          <a:p>
            <a:endParaRPr lang="en-US" dirty="0" smtClean="0"/>
          </a:p>
          <a:p>
            <a:r>
              <a:rPr lang="en-CA" sz="1200" b="0" i="0" u="sng" strike="noStrike" kern="1200" dirty="0" smtClean="0">
                <a:solidFill>
                  <a:schemeClr val="tx1"/>
                </a:solidFill>
                <a:effectLst/>
                <a:latin typeface="+mn-lt"/>
                <a:ea typeface="+mn-ea"/>
                <a:cs typeface="+mn-cs"/>
                <a:hlinkClick r:id="rId3"/>
              </a:rPr>
              <a:t>Osborne/Frey</a:t>
            </a:r>
            <a:r>
              <a:rPr lang="en-CA" sz="1200" b="0" i="0" u="none" strike="noStrike" kern="1200" dirty="0" smtClean="0">
                <a:solidFill>
                  <a:schemeClr val="tx1"/>
                </a:solidFill>
                <a:effectLst/>
                <a:latin typeface="+mn-lt"/>
                <a:ea typeface="+mn-ea"/>
                <a:cs typeface="+mn-cs"/>
              </a:rPr>
              <a:t> suggest 47 percent of the U.S. workforce is at risk of automation, whereas the </a:t>
            </a:r>
            <a:r>
              <a:rPr lang="en-CA" sz="1200" b="0" i="0" u="sng" strike="noStrike" kern="1200" dirty="0" smtClean="0">
                <a:solidFill>
                  <a:schemeClr val="tx1"/>
                </a:solidFill>
                <a:effectLst/>
                <a:latin typeface="+mn-lt"/>
                <a:ea typeface="+mn-ea"/>
                <a:cs typeface="+mn-cs"/>
                <a:hlinkClick r:id="rId4"/>
              </a:rPr>
              <a:t>OECD </a:t>
            </a:r>
            <a:r>
              <a:rPr lang="en-CA" sz="1200" b="0" i="0" u="none" strike="noStrike" kern="1200" dirty="0" smtClean="0">
                <a:solidFill>
                  <a:schemeClr val="tx1"/>
                </a:solidFill>
                <a:effectLst/>
                <a:latin typeface="+mn-lt"/>
                <a:ea typeface="+mn-ea"/>
                <a:cs typeface="+mn-cs"/>
              </a:rPr>
              <a:t>suggests that 9 percent of the workforce across OECD countries is at risk, with up to 50 percent of tasks </a:t>
            </a:r>
            <a:r>
              <a:rPr lang="en-CA" sz="1200" b="1" i="0" u="none" strike="noStrike" kern="1200" dirty="0" smtClean="0">
                <a:solidFill>
                  <a:schemeClr val="tx1"/>
                </a:solidFill>
                <a:effectLst/>
                <a:latin typeface="+mn-lt"/>
                <a:ea typeface="+mn-ea"/>
                <a:cs typeface="+mn-cs"/>
              </a:rPr>
              <a:t>changing </a:t>
            </a:r>
            <a:r>
              <a:rPr lang="en-CA" sz="1200" b="0" i="0" u="none" strike="noStrike" kern="1200" dirty="0" smtClean="0">
                <a:solidFill>
                  <a:schemeClr val="tx1"/>
                </a:solidFill>
                <a:effectLst/>
                <a:latin typeface="+mn-lt"/>
                <a:ea typeface="+mn-ea"/>
                <a:cs typeface="+mn-cs"/>
              </a:rPr>
              <a:t>for an additional 25 percent.</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5</a:t>
            </a:fld>
            <a:endParaRPr lang="en-CA"/>
          </a:p>
        </p:txBody>
      </p:sp>
    </p:spTree>
    <p:extLst>
      <p:ext uri="{BB962C8B-B14F-4D97-AF65-F5344CB8AC3E}">
        <p14:creationId xmlns:p14="http://schemas.microsoft.com/office/powerpoint/2010/main" val="71355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6</a:t>
            </a:fld>
            <a:endParaRPr lang="en-CA"/>
          </a:p>
        </p:txBody>
      </p:sp>
    </p:spTree>
    <p:extLst>
      <p:ext uri="{BB962C8B-B14F-4D97-AF65-F5344CB8AC3E}">
        <p14:creationId xmlns:p14="http://schemas.microsoft.com/office/powerpoint/2010/main" val="159305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Ipsos</a:t>
            </a:r>
            <a:r>
              <a:rPr lang="en-CA" dirty="0" smtClean="0"/>
              <a:t> 2018</a:t>
            </a: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7</a:t>
            </a:fld>
            <a:endParaRPr lang="en-CA"/>
          </a:p>
        </p:txBody>
      </p:sp>
    </p:spTree>
    <p:extLst>
      <p:ext uri="{BB962C8B-B14F-4D97-AF65-F5344CB8AC3E}">
        <p14:creationId xmlns:p14="http://schemas.microsoft.com/office/powerpoint/2010/main" val="76733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8</a:t>
            </a:fld>
            <a:endParaRPr lang="en-CA"/>
          </a:p>
        </p:txBody>
      </p:sp>
    </p:spTree>
    <p:extLst>
      <p:ext uri="{BB962C8B-B14F-4D97-AF65-F5344CB8AC3E}">
        <p14:creationId xmlns:p14="http://schemas.microsoft.com/office/powerpoint/2010/main" val="410143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C6B9CCB-438C-40BC-957B-7312811EEAB1}" type="slidenum">
              <a:rPr lang="en-CA" smtClean="0"/>
              <a:t>9</a:t>
            </a:fld>
            <a:endParaRPr lang="en-CA"/>
          </a:p>
        </p:txBody>
      </p:sp>
    </p:spTree>
    <p:extLst>
      <p:ext uri="{BB962C8B-B14F-4D97-AF65-F5344CB8AC3E}">
        <p14:creationId xmlns:p14="http://schemas.microsoft.com/office/powerpoint/2010/main" val="327219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7735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1268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279665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29712" y="971176"/>
            <a:ext cx="6857200" cy="3612800"/>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14" name="Google Shape;14;p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lstStyle>
            <a:lvl1pPr lvl="0" algn="l">
              <a:spcBef>
                <a:spcPts val="0"/>
              </a:spcBef>
              <a:spcAft>
                <a:spcPts val="0"/>
              </a:spcAft>
              <a:buClr>
                <a:schemeClr val="lt1"/>
              </a:buClr>
              <a:buSzPts val="1300"/>
              <a:buNone/>
              <a:defRPr b="1">
                <a:solidFill>
                  <a:schemeClr val="lt1"/>
                </a:solidFill>
              </a:defRPr>
            </a:lvl1pPr>
            <a:lvl2pPr lvl="1" algn="ctr">
              <a:spcBef>
                <a:spcPts val="0"/>
              </a:spcBef>
              <a:spcAft>
                <a:spcPts val="0"/>
              </a:spcAft>
              <a:buClr>
                <a:srgbClr val="888888"/>
              </a:buClr>
              <a:buSzPts val="1300"/>
              <a:buNone/>
              <a:defRPr>
                <a:solidFill>
                  <a:srgbClr val="888888"/>
                </a:solidFill>
              </a:defRPr>
            </a:lvl2pPr>
            <a:lvl3pPr lvl="2" algn="ctr">
              <a:spcBef>
                <a:spcPts val="0"/>
              </a:spcBef>
              <a:spcAft>
                <a:spcPts val="0"/>
              </a:spcAft>
              <a:buClr>
                <a:srgbClr val="888888"/>
              </a:buClr>
              <a:buSzPts val="1300"/>
              <a:buNone/>
              <a:defRPr>
                <a:solidFill>
                  <a:srgbClr val="888888"/>
                </a:solidFill>
              </a:defRPr>
            </a:lvl3pPr>
            <a:lvl4pPr lvl="3" algn="ctr">
              <a:spcBef>
                <a:spcPts val="0"/>
              </a:spcBef>
              <a:spcAft>
                <a:spcPts val="0"/>
              </a:spcAft>
              <a:buClr>
                <a:srgbClr val="888888"/>
              </a:buClr>
              <a:buSzPts val="1300"/>
              <a:buNone/>
              <a:defRPr>
                <a:solidFill>
                  <a:srgbClr val="888888"/>
                </a:solidFill>
              </a:defRPr>
            </a:lvl4pPr>
            <a:lvl5pPr lvl="4" algn="ctr">
              <a:spcBef>
                <a:spcPts val="0"/>
              </a:spcBef>
              <a:spcAft>
                <a:spcPts val="0"/>
              </a:spcAft>
              <a:buClr>
                <a:srgbClr val="888888"/>
              </a:buClr>
              <a:buSzPts val="13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46513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2">
  <p:cSld name="Cover Slide 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5afcd8ea15_0_310"/>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5afcd8ea15_0_310"/>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83925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spTree>
      <p:nvGrpSpPr>
        <p:cNvPr id="1" name="Shape 12"/>
        <p:cNvGrpSpPr/>
        <p:nvPr/>
      </p:nvGrpSpPr>
      <p:grpSpPr>
        <a:xfrm>
          <a:off x="0" y="0"/>
          <a:ext cx="0" cy="0"/>
          <a:chOff x="0" y="0"/>
          <a:chExt cx="0" cy="0"/>
        </a:xfrm>
      </p:grpSpPr>
      <p:sp>
        <p:nvSpPr>
          <p:cNvPr id="13" name="Google Shape;13;g5afcd8ea15_0_336"/>
          <p:cNvSpPr txBox="1">
            <a:spLocks noGrp="1"/>
          </p:cNvSpPr>
          <p:nvPr>
            <p:ph type="title"/>
          </p:nvPr>
        </p:nvSpPr>
        <p:spPr>
          <a:xfrm>
            <a:off x="427877" y="1171223"/>
            <a:ext cx="5243600" cy="1758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5afcd8ea15_0_33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g5afcd8ea15_0_336"/>
          <p:cNvSpPr txBox="1">
            <a:spLocks noGrp="1"/>
          </p:cNvSpPr>
          <p:nvPr>
            <p:ph type="body" idx="1"/>
          </p:nvPr>
        </p:nvSpPr>
        <p:spPr>
          <a:xfrm>
            <a:off x="426720" y="3262489"/>
            <a:ext cx="5244800" cy="2589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16" name="Google Shape;16;g5afcd8ea15_0_336"/>
          <p:cNvSpPr>
            <a:spLocks noGrp="1"/>
          </p:cNvSpPr>
          <p:nvPr>
            <p:ph type="pic" idx="2"/>
          </p:nvPr>
        </p:nvSpPr>
        <p:spPr>
          <a:xfrm>
            <a:off x="6730124" y="304801"/>
            <a:ext cx="5220800" cy="55468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62222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g5afcd8ea15_0_321"/>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5afcd8ea15_0_32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1927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427879" y="190502"/>
            <a:ext cx="11336245" cy="108768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426720" y="1600204"/>
            <a:ext cx="11338560" cy="4248877"/>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0"/>
              </a:spcBef>
              <a:spcAft>
                <a:spcPts val="0"/>
              </a:spcAft>
              <a:buClr>
                <a:schemeClr val="dk1"/>
              </a:buClr>
              <a:buSzPts val="1800"/>
              <a:buChar char="•"/>
              <a:defRPr/>
            </a:lvl2pPr>
            <a:lvl3pPr marL="1828754" lvl="2" indent="-457189" algn="l">
              <a:lnSpc>
                <a:spcPct val="100000"/>
              </a:lnSpc>
              <a:spcBef>
                <a:spcPts val="0"/>
              </a:spcBef>
              <a:spcAft>
                <a:spcPts val="0"/>
              </a:spcAft>
              <a:buClr>
                <a:schemeClr val="dk1"/>
              </a:buClr>
              <a:buSzPts val="1800"/>
              <a:buChar char="•"/>
              <a:defRPr/>
            </a:lvl3pPr>
            <a:lvl4pPr marL="2438339" lvl="3" indent="-457189" algn="l">
              <a:lnSpc>
                <a:spcPct val="100000"/>
              </a:lnSpc>
              <a:spcBef>
                <a:spcPts val="0"/>
              </a:spcBef>
              <a:spcAft>
                <a:spcPts val="0"/>
              </a:spcAft>
              <a:buClr>
                <a:schemeClr val="dk1"/>
              </a:buClr>
              <a:buSzPts val="1800"/>
              <a:buChar char="•"/>
              <a:defRPr/>
            </a:lvl4pPr>
            <a:lvl5pPr marL="3047924" lvl="4" indent="-304792" algn="l">
              <a:lnSpc>
                <a:spcPct val="100000"/>
              </a:lnSpc>
              <a:spcBef>
                <a:spcPts val="0"/>
              </a:spcBef>
              <a:spcAft>
                <a:spcPts val="0"/>
              </a:spcAft>
              <a:buClr>
                <a:schemeClr val="dk1"/>
              </a:buClr>
              <a:buSzPts val="1800"/>
              <a:buNone/>
              <a:defRPr/>
            </a:lvl5pPr>
            <a:lvl6pPr marL="3657509" lvl="5" indent="-457189" algn="l">
              <a:lnSpc>
                <a:spcPct val="100000"/>
              </a:lnSpc>
              <a:spcBef>
                <a:spcPts val="360"/>
              </a:spcBef>
              <a:spcAft>
                <a:spcPts val="0"/>
              </a:spcAft>
              <a:buClr>
                <a:schemeClr val="dk1"/>
              </a:buClr>
              <a:buSzPts val="1800"/>
              <a:buChar char="•"/>
              <a:defRPr/>
            </a:lvl6pPr>
            <a:lvl7pPr marL="4267093" lvl="6" indent="-457189" algn="l">
              <a:lnSpc>
                <a:spcPct val="100000"/>
              </a:lnSpc>
              <a:spcBef>
                <a:spcPts val="360"/>
              </a:spcBef>
              <a:spcAft>
                <a:spcPts val="0"/>
              </a:spcAft>
              <a:buClr>
                <a:schemeClr val="dk1"/>
              </a:buClr>
              <a:buSzPts val="1800"/>
              <a:buChar char="•"/>
              <a:defRPr/>
            </a:lvl7pPr>
            <a:lvl8pPr marL="4876678" lvl="7" indent="-457189" algn="l">
              <a:lnSpc>
                <a:spcPct val="100000"/>
              </a:lnSpc>
              <a:spcBef>
                <a:spcPts val="360"/>
              </a:spcBef>
              <a:spcAft>
                <a:spcPts val="0"/>
              </a:spcAft>
              <a:buClr>
                <a:schemeClr val="dk1"/>
              </a:buClr>
              <a:buSzPts val="1800"/>
              <a:buChar char="•"/>
              <a:defRPr/>
            </a:lvl8pPr>
            <a:lvl9pPr marL="5486263" lvl="8" indent="-457189" algn="l">
              <a:lnSpc>
                <a:spcPct val="100000"/>
              </a:lnSpc>
              <a:spcBef>
                <a:spcPts val="360"/>
              </a:spcBef>
              <a:spcAft>
                <a:spcPts val="0"/>
              </a:spcAft>
              <a:buClr>
                <a:schemeClr val="dk1"/>
              </a:buClr>
              <a:buSzPts val="1800"/>
              <a:buChar char="•"/>
              <a:defRPr/>
            </a:lvl9pPr>
          </a:lstStyle>
          <a:p>
            <a:endParaRPr/>
          </a:p>
        </p:txBody>
      </p:sp>
      <p:sp>
        <p:nvSpPr>
          <p:cNvPr id="23" name="Google Shape;23;p34"/>
          <p:cNvSpPr txBox="1">
            <a:spLocks noGrp="1"/>
          </p:cNvSpPr>
          <p:nvPr>
            <p:ph type="sldNum" idx="12"/>
          </p:nvPr>
        </p:nvSpPr>
        <p:spPr>
          <a:xfrm>
            <a:off x="5893427" y="6467812"/>
            <a:ext cx="405147" cy="191003"/>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026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content and image">
  <p:cSld name="3_Title, content and image">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27878" y="1171223"/>
            <a:ext cx="5243521" cy="175796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7"/>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27" name="Google Shape;27;p7"/>
          <p:cNvSpPr txBox="1">
            <a:spLocks noGrp="1"/>
          </p:cNvSpPr>
          <p:nvPr>
            <p:ph type="body" idx="1"/>
          </p:nvPr>
        </p:nvSpPr>
        <p:spPr>
          <a:xfrm>
            <a:off x="426721" y="3262490"/>
            <a:ext cx="5244679" cy="2589036"/>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SzPts val="1400"/>
              <a:buNone/>
              <a:defRPr/>
            </a:lvl1pPr>
            <a:lvl2pPr marL="1219170" lvl="1" indent="-423323" algn="l">
              <a:lnSpc>
                <a:spcPct val="100000"/>
              </a:lnSpc>
              <a:spcBef>
                <a:spcPts val="0"/>
              </a:spcBef>
              <a:spcAft>
                <a:spcPts val="0"/>
              </a:spcAft>
              <a:buSzPts val="1400"/>
              <a:buChar char="•"/>
              <a:defRPr/>
            </a:lvl2pPr>
            <a:lvl3pPr marL="1828754" lvl="2" indent="-423323" algn="l">
              <a:lnSpc>
                <a:spcPct val="100000"/>
              </a:lnSpc>
              <a:spcBef>
                <a:spcPts val="0"/>
              </a:spcBef>
              <a:spcAft>
                <a:spcPts val="0"/>
              </a:spcAft>
              <a:buSzPts val="1400"/>
              <a:buChar char="•"/>
              <a:defRPr/>
            </a:lvl3pPr>
            <a:lvl4pPr marL="2438339" lvl="3" indent="-423323" algn="l">
              <a:lnSpc>
                <a:spcPct val="100000"/>
              </a:lnSpc>
              <a:spcBef>
                <a:spcPts val="0"/>
              </a:spcBef>
              <a:spcAft>
                <a:spcPts val="0"/>
              </a:spcAft>
              <a:buSzPts val="1400"/>
              <a:buChar char="•"/>
              <a:defRPr/>
            </a:lvl4pPr>
            <a:lvl5pPr marL="3047924" lvl="4" indent="-304792" algn="l">
              <a:lnSpc>
                <a:spcPct val="100000"/>
              </a:lnSpc>
              <a:spcBef>
                <a:spcPts val="0"/>
              </a:spcBef>
              <a:spcAft>
                <a:spcPts val="0"/>
              </a:spcAft>
              <a:buSzPts val="1400"/>
              <a:buNon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8" name="Google Shape;28;p7"/>
          <p:cNvSpPr>
            <a:spLocks noGrp="1"/>
          </p:cNvSpPr>
          <p:nvPr>
            <p:ph type="pic" idx="2"/>
          </p:nvPr>
        </p:nvSpPr>
        <p:spPr>
          <a:xfrm>
            <a:off x="6730124" y="304800"/>
            <a:ext cx="5220608" cy="554672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7958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2 contents">
  <p:cSld name="Title and 2 contents">
    <p:spTree>
      <p:nvGrpSpPr>
        <p:cNvPr id="1" name="Shape 29"/>
        <p:cNvGrpSpPr/>
        <p:nvPr/>
      </p:nvGrpSpPr>
      <p:grpSpPr>
        <a:xfrm>
          <a:off x="0" y="0"/>
          <a:ext cx="0" cy="0"/>
          <a:chOff x="0" y="0"/>
          <a:chExt cx="0" cy="0"/>
        </a:xfrm>
      </p:grpSpPr>
      <p:sp>
        <p:nvSpPr>
          <p:cNvPr id="30" name="Google Shape;30;g5afcd8ea15_0_316"/>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g5afcd8ea15_0_316"/>
          <p:cNvSpPr txBox="1">
            <a:spLocks noGrp="1"/>
          </p:cNvSpPr>
          <p:nvPr>
            <p:ph type="body" idx="1"/>
          </p:nvPr>
        </p:nvSpPr>
        <p:spPr>
          <a:xfrm>
            <a:off x="426720"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32" name="Google Shape;32;g5afcd8ea15_0_31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33" name="Google Shape;33;g5afcd8ea15_0_316"/>
          <p:cNvSpPr txBox="1">
            <a:spLocks noGrp="1"/>
          </p:cNvSpPr>
          <p:nvPr>
            <p:ph type="body" idx="2"/>
          </p:nvPr>
        </p:nvSpPr>
        <p:spPr>
          <a:xfrm>
            <a:off x="6278437" y="1600203"/>
            <a:ext cx="5485600" cy="42488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400"/>
              <a:buNone/>
              <a:defRPr/>
            </a:lvl1pPr>
            <a:lvl2pPr marL="1219170" lvl="1" indent="-423323" algn="l">
              <a:lnSpc>
                <a:spcPct val="100000"/>
              </a:lnSpc>
              <a:spcBef>
                <a:spcPts val="0"/>
              </a:spcBef>
              <a:spcAft>
                <a:spcPts val="0"/>
              </a:spcAft>
              <a:buClr>
                <a:schemeClr val="dk1"/>
              </a:buClr>
              <a:buSzPts val="1400"/>
              <a:buChar char="•"/>
              <a:defRPr/>
            </a:lvl2pPr>
            <a:lvl3pPr marL="1828754" lvl="2" indent="-423323" algn="l">
              <a:lnSpc>
                <a:spcPct val="100000"/>
              </a:lnSpc>
              <a:spcBef>
                <a:spcPts val="0"/>
              </a:spcBef>
              <a:spcAft>
                <a:spcPts val="0"/>
              </a:spcAft>
              <a:buClr>
                <a:schemeClr val="dk1"/>
              </a:buClr>
              <a:buSzPts val="1400"/>
              <a:buChar char="•"/>
              <a:defRPr/>
            </a:lvl3pPr>
            <a:lvl4pPr marL="2438339" lvl="3" indent="-423323" algn="l">
              <a:lnSpc>
                <a:spcPct val="100000"/>
              </a:lnSpc>
              <a:spcBef>
                <a:spcPts val="0"/>
              </a:spcBef>
              <a:spcAft>
                <a:spcPts val="0"/>
              </a:spcAft>
              <a:buClr>
                <a:schemeClr val="dk1"/>
              </a:buClr>
              <a:buSzPts val="1400"/>
              <a:buChar char="•"/>
              <a:defRPr/>
            </a:lvl4pPr>
            <a:lvl5pPr marL="3047924" lvl="4" indent="-304792" algn="l">
              <a:lnSpc>
                <a:spcPct val="100000"/>
              </a:lnSpc>
              <a:spcBef>
                <a:spcPts val="0"/>
              </a:spcBef>
              <a:spcAft>
                <a:spcPts val="0"/>
              </a:spcAft>
              <a:buClr>
                <a:schemeClr val="dk1"/>
              </a:buClr>
              <a:buSzPts val="1400"/>
              <a:buNone/>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96994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71470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19EE191-03B0-4A96-94FD-9320EBB781B3}" type="datetimeFigureOut">
              <a:rPr lang="en-CA" smtClean="0"/>
              <a:t>2019-09-17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248470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5afcd8ea15_0_303"/>
          <p:cNvSpPr txBox="1">
            <a:spLocks noGrp="1"/>
          </p:cNvSpPr>
          <p:nvPr>
            <p:ph type="ctrTitle"/>
          </p:nvPr>
        </p:nvSpPr>
        <p:spPr>
          <a:xfrm>
            <a:off x="429713" y="969264"/>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5afcd8ea15_0_30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053434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3">
  <p:cSld name="Cover Slide 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5afcd8ea15_0_313"/>
          <p:cNvSpPr txBox="1">
            <a:spLocks noGrp="1"/>
          </p:cNvSpPr>
          <p:nvPr>
            <p:ph type="ctrTitle"/>
          </p:nvPr>
        </p:nvSpPr>
        <p:spPr>
          <a:xfrm>
            <a:off x="429713" y="971177"/>
            <a:ext cx="6857200" cy="36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FFFFFF"/>
              </a:buClr>
              <a:buSzPts val="4200"/>
              <a:buFont typeface="Georgia"/>
              <a:buNone/>
              <a:defRPr sz="5600" u="none">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g5afcd8ea15_0_313"/>
          <p:cNvSpPr txBox="1">
            <a:spLocks noGrp="1"/>
          </p:cNvSpPr>
          <p:nvPr>
            <p:ph type="subTitle" idx="1"/>
          </p:nvPr>
        </p:nvSpPr>
        <p:spPr>
          <a:xfrm>
            <a:off x="429712" y="4718940"/>
            <a:ext cx="6857200" cy="113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Clr>
                <a:srgbClr val="888888"/>
              </a:buClr>
              <a:buSzPts val="1400"/>
              <a:buNone/>
              <a:defRPr>
                <a:solidFill>
                  <a:srgbClr val="888888"/>
                </a:solidFill>
              </a:defRPr>
            </a:lvl2pPr>
            <a:lvl3pPr lvl="2" algn="ctr">
              <a:lnSpc>
                <a:spcPct val="100000"/>
              </a:lnSpc>
              <a:spcBef>
                <a:spcPts val="0"/>
              </a:spcBef>
              <a:spcAft>
                <a:spcPts val="0"/>
              </a:spcAft>
              <a:buClr>
                <a:srgbClr val="888888"/>
              </a:buClr>
              <a:buSzPts val="1400"/>
              <a:buNone/>
              <a:defRPr>
                <a:solidFill>
                  <a:srgbClr val="888888"/>
                </a:solidFill>
              </a:defRPr>
            </a:lvl3pPr>
            <a:lvl4pPr lvl="3" algn="ctr">
              <a:lnSpc>
                <a:spcPct val="100000"/>
              </a:lnSpc>
              <a:spcBef>
                <a:spcPts val="0"/>
              </a:spcBef>
              <a:spcAft>
                <a:spcPts val="0"/>
              </a:spcAft>
              <a:buClr>
                <a:srgbClr val="888888"/>
              </a:buClr>
              <a:buSzPts val="1400"/>
              <a:buNone/>
              <a:defRPr>
                <a:solidFill>
                  <a:srgbClr val="888888"/>
                </a:solidFill>
              </a:defRPr>
            </a:lvl4pPr>
            <a:lvl5pPr lvl="4" algn="ctr">
              <a:lnSpc>
                <a:spcPct val="100000"/>
              </a:lnSpc>
              <a:spcBef>
                <a:spcPts val="0"/>
              </a:spcBef>
              <a:spcAft>
                <a:spcPts val="0"/>
              </a:spcAft>
              <a:buClr>
                <a:srgbClr val="888888"/>
              </a:buClr>
              <a:buSzPts val="1400"/>
              <a:buNone/>
              <a:defRPr>
                <a:solidFill>
                  <a:srgbClr val="888888"/>
                </a:solidFill>
              </a:defRPr>
            </a:lvl5pPr>
            <a:lvl6pPr lvl="5" algn="ctr">
              <a:lnSpc>
                <a:spcPct val="100000"/>
              </a:lnSpc>
              <a:spcBef>
                <a:spcPts val="533"/>
              </a:spcBef>
              <a:spcAft>
                <a:spcPts val="0"/>
              </a:spcAft>
              <a:buClr>
                <a:srgbClr val="888888"/>
              </a:buClr>
              <a:buSzPts val="2000"/>
              <a:buNone/>
              <a:defRPr>
                <a:solidFill>
                  <a:srgbClr val="888888"/>
                </a:solidFill>
              </a:defRPr>
            </a:lvl6pPr>
            <a:lvl7pPr lvl="6" algn="ctr">
              <a:lnSpc>
                <a:spcPct val="100000"/>
              </a:lnSpc>
              <a:spcBef>
                <a:spcPts val="533"/>
              </a:spcBef>
              <a:spcAft>
                <a:spcPts val="0"/>
              </a:spcAft>
              <a:buClr>
                <a:srgbClr val="888888"/>
              </a:buClr>
              <a:buSzPts val="2000"/>
              <a:buNone/>
              <a:defRPr>
                <a:solidFill>
                  <a:srgbClr val="888888"/>
                </a:solidFill>
              </a:defRPr>
            </a:lvl7pPr>
            <a:lvl8pPr lvl="7" algn="ctr">
              <a:lnSpc>
                <a:spcPct val="100000"/>
              </a:lnSpc>
              <a:spcBef>
                <a:spcPts val="533"/>
              </a:spcBef>
              <a:spcAft>
                <a:spcPts val="0"/>
              </a:spcAft>
              <a:buClr>
                <a:srgbClr val="888888"/>
              </a:buClr>
              <a:buSzPts val="2000"/>
              <a:buNone/>
              <a:defRPr>
                <a:solidFill>
                  <a:srgbClr val="888888"/>
                </a:solidFill>
              </a:defRPr>
            </a:lvl8pPr>
            <a:lvl9pPr lvl="8" algn="ctr">
              <a:lnSpc>
                <a:spcPct val="100000"/>
              </a:lnSpc>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199773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1" type="secHead">
  <p:cSld name="Section Break 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g5afcd8ea15_0_324"/>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g5afcd8ea15_0_324"/>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4" name="Google Shape;44;g5afcd8ea15_0_32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3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2">
  <p:cSld name="Section Break 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g5afcd8ea15_0_328"/>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g5afcd8ea15_0_328"/>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48" name="Google Shape;48;g5afcd8ea15_0_328"/>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2038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Break 3">
  <p:cSld name="Section Break 3">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5afcd8ea15_0_332"/>
          <p:cNvSpPr txBox="1">
            <a:spLocks noGrp="1"/>
          </p:cNvSpPr>
          <p:nvPr>
            <p:ph type="title"/>
          </p:nvPr>
        </p:nvSpPr>
        <p:spPr>
          <a:xfrm>
            <a:off x="429713" y="1101653"/>
            <a:ext cx="8685600" cy="343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Georgia"/>
              <a:buNone/>
              <a:defRPr sz="3733"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g5afcd8ea15_0_332"/>
          <p:cNvSpPr txBox="1">
            <a:spLocks noGrp="1"/>
          </p:cNvSpPr>
          <p:nvPr>
            <p:ph type="body" idx="1"/>
          </p:nvPr>
        </p:nvSpPr>
        <p:spPr>
          <a:xfrm>
            <a:off x="429712" y="4721631"/>
            <a:ext cx="8685600" cy="10552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accent2"/>
              </a:buClr>
              <a:buSzPts val="1400"/>
              <a:buNone/>
              <a:defRPr sz="1867" b="1">
                <a:solidFill>
                  <a:schemeClr val="accent2"/>
                </a:solidFill>
              </a:defRPr>
            </a:lvl1pPr>
            <a:lvl2pPr marL="1219170" lvl="1" indent="-304792" algn="l">
              <a:lnSpc>
                <a:spcPct val="100000"/>
              </a:lnSpc>
              <a:spcBef>
                <a:spcPts val="0"/>
              </a:spcBef>
              <a:spcAft>
                <a:spcPts val="0"/>
              </a:spcAft>
              <a:buClr>
                <a:srgbClr val="888888"/>
              </a:buClr>
              <a:buSzPts val="1800"/>
              <a:buNone/>
              <a:defRPr sz="2400">
                <a:solidFill>
                  <a:srgbClr val="888888"/>
                </a:solidFill>
              </a:defRPr>
            </a:lvl2pPr>
            <a:lvl3pPr marL="1828754" lvl="2" indent="-304792" algn="l">
              <a:lnSpc>
                <a:spcPct val="100000"/>
              </a:lnSpc>
              <a:spcBef>
                <a:spcPts val="0"/>
              </a:spcBef>
              <a:spcAft>
                <a:spcPts val="0"/>
              </a:spcAft>
              <a:buClr>
                <a:srgbClr val="888888"/>
              </a:buClr>
              <a:buSzPts val="1600"/>
              <a:buNone/>
              <a:defRPr sz="2133">
                <a:solidFill>
                  <a:srgbClr val="888888"/>
                </a:solidFill>
              </a:defRPr>
            </a:lvl3pPr>
            <a:lvl4pPr marL="2438339" lvl="3" indent="-304792" algn="l">
              <a:lnSpc>
                <a:spcPct val="100000"/>
              </a:lnSpc>
              <a:spcBef>
                <a:spcPts val="0"/>
              </a:spcBef>
              <a:spcAft>
                <a:spcPts val="0"/>
              </a:spcAft>
              <a:buClr>
                <a:srgbClr val="888888"/>
              </a:buClr>
              <a:buSzPts val="1400"/>
              <a:buNone/>
              <a:defRPr sz="1867">
                <a:solidFill>
                  <a:srgbClr val="888888"/>
                </a:solidFill>
              </a:defRPr>
            </a:lvl4pPr>
            <a:lvl5pPr marL="3047924" lvl="4" indent="-304792" algn="l">
              <a:lnSpc>
                <a:spcPct val="100000"/>
              </a:lnSpc>
              <a:spcBef>
                <a:spcPts val="0"/>
              </a:spcBef>
              <a:spcAft>
                <a:spcPts val="0"/>
              </a:spcAft>
              <a:buClr>
                <a:srgbClr val="888888"/>
              </a:buClr>
              <a:buSzPts val="1400"/>
              <a:buNone/>
              <a:defRPr sz="1867">
                <a:solidFill>
                  <a:srgbClr val="888888"/>
                </a:solidFill>
              </a:defRPr>
            </a:lvl5pPr>
            <a:lvl6pPr marL="3657509" lvl="5" indent="-304792" algn="l">
              <a:lnSpc>
                <a:spcPct val="100000"/>
              </a:lnSpc>
              <a:spcBef>
                <a:spcPts val="400"/>
              </a:spcBef>
              <a:spcAft>
                <a:spcPts val="0"/>
              </a:spcAft>
              <a:buClr>
                <a:srgbClr val="888888"/>
              </a:buClr>
              <a:buSzPts val="1400"/>
              <a:buNone/>
              <a:defRPr sz="1867">
                <a:solidFill>
                  <a:srgbClr val="888888"/>
                </a:solidFill>
              </a:defRPr>
            </a:lvl6pPr>
            <a:lvl7pPr marL="4267093" lvl="6" indent="-304792" algn="l">
              <a:lnSpc>
                <a:spcPct val="100000"/>
              </a:lnSpc>
              <a:spcBef>
                <a:spcPts val="400"/>
              </a:spcBef>
              <a:spcAft>
                <a:spcPts val="0"/>
              </a:spcAft>
              <a:buClr>
                <a:srgbClr val="888888"/>
              </a:buClr>
              <a:buSzPts val="1400"/>
              <a:buNone/>
              <a:defRPr sz="1867">
                <a:solidFill>
                  <a:srgbClr val="888888"/>
                </a:solidFill>
              </a:defRPr>
            </a:lvl7pPr>
            <a:lvl8pPr marL="4876678" lvl="7" indent="-304792" algn="l">
              <a:lnSpc>
                <a:spcPct val="100000"/>
              </a:lnSpc>
              <a:spcBef>
                <a:spcPts val="400"/>
              </a:spcBef>
              <a:spcAft>
                <a:spcPts val="0"/>
              </a:spcAft>
              <a:buClr>
                <a:srgbClr val="888888"/>
              </a:buClr>
              <a:buSzPts val="1400"/>
              <a:buNone/>
              <a:defRPr sz="1867">
                <a:solidFill>
                  <a:srgbClr val="888888"/>
                </a:solidFill>
              </a:defRPr>
            </a:lvl8pPr>
            <a:lvl9pPr marL="5486263" lvl="8" indent="-304792" algn="l">
              <a:lnSpc>
                <a:spcPct val="100000"/>
              </a:lnSpc>
              <a:spcBef>
                <a:spcPts val="400"/>
              </a:spcBef>
              <a:spcAft>
                <a:spcPts val="0"/>
              </a:spcAft>
              <a:buClr>
                <a:srgbClr val="888888"/>
              </a:buClr>
              <a:buSzPts val="1400"/>
              <a:buNone/>
              <a:defRPr sz="1867">
                <a:solidFill>
                  <a:srgbClr val="888888"/>
                </a:solidFill>
              </a:defRPr>
            </a:lvl9pPr>
          </a:lstStyle>
          <a:p>
            <a:endParaRPr/>
          </a:p>
        </p:txBody>
      </p:sp>
      <p:sp>
        <p:nvSpPr>
          <p:cNvPr id="52" name="Google Shape;52;g5afcd8ea15_0_332"/>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5567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53"/>
        <p:cNvGrpSpPr/>
        <p:nvPr/>
      </p:nvGrpSpPr>
      <p:grpSpPr>
        <a:xfrm>
          <a:off x="0" y="0"/>
          <a:ext cx="0" cy="0"/>
          <a:chOff x="0" y="0"/>
          <a:chExt cx="0" cy="0"/>
        </a:xfrm>
      </p:grpSpPr>
      <p:sp>
        <p:nvSpPr>
          <p:cNvPr id="54" name="Google Shape;54;g5afcd8ea15_0_341"/>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5" name="Google Shape;55;g5afcd8ea15_0_341"/>
          <p:cNvSpPr>
            <a:spLocks noGrp="1"/>
          </p:cNvSpPr>
          <p:nvPr>
            <p:ph type="pic" idx="2"/>
          </p:nvPr>
        </p:nvSpPr>
        <p:spPr>
          <a:xfrm>
            <a:off x="31" y="0"/>
            <a:ext cx="12192000" cy="6026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5pPr>
            <a:lvl6pPr marR="0" lvl="5"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71847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g5afcd8ea15_0_344"/>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8" name="Google Shape;58;g5afcd8ea15_0_344"/>
          <p:cNvSpPr txBox="1">
            <a:spLocks noGrp="1"/>
          </p:cNvSpPr>
          <p:nvPr>
            <p:ph type="body" idx="1"/>
          </p:nvPr>
        </p:nvSpPr>
        <p:spPr>
          <a:xfrm>
            <a:off x="1193168" y="421048"/>
            <a:ext cx="9805600" cy="3346400"/>
          </a:xfrm>
          <a:prstGeom prst="rect">
            <a:avLst/>
          </a:prstGeom>
          <a:noFill/>
          <a:ln>
            <a:noFill/>
          </a:ln>
        </p:spPr>
        <p:txBody>
          <a:bodyPr spcFirstLastPara="1" wrap="square" lIns="0" tIns="0" rIns="0" bIns="0" anchor="b" anchorCtr="0">
            <a:noAutofit/>
          </a:bodyPr>
          <a:lstStyle>
            <a:lvl1pPr marL="609585" lvl="0"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1pPr>
            <a:lvl2pPr marL="1219170" lvl="1"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2pPr>
            <a:lvl3pPr marL="1828754" lvl="2"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3pPr>
            <a:lvl4pPr marL="2438339" lvl="3" indent="-304792" algn="ctr">
              <a:lnSpc>
                <a:spcPct val="100000"/>
              </a:lnSpc>
              <a:spcBef>
                <a:spcPts val="0"/>
              </a:spcBef>
              <a:spcAft>
                <a:spcPts val="0"/>
              </a:spcAft>
              <a:buClr>
                <a:srgbClr val="3F2A56"/>
              </a:buClr>
              <a:buSzPts val="1800"/>
              <a:buNone/>
              <a:defRPr sz="2400" b="0" i="1">
                <a:solidFill>
                  <a:srgbClr val="3F2A56"/>
                </a:solidFill>
                <a:latin typeface="Georgia"/>
                <a:ea typeface="Georgia"/>
                <a:cs typeface="Georgia"/>
                <a:sym typeface="Georgia"/>
              </a:defRPr>
            </a:lvl4pPr>
            <a:lvl5pPr marL="3047924" lvl="4" indent="-304792" algn="ctr">
              <a:lnSpc>
                <a:spcPct val="100000"/>
              </a:lnSpc>
              <a:spcBef>
                <a:spcPts val="0"/>
              </a:spcBef>
              <a:spcAft>
                <a:spcPts val="0"/>
              </a:spcAft>
              <a:buClr>
                <a:srgbClr val="3F2A56"/>
              </a:buClr>
              <a:buSzPts val="1800"/>
              <a:buFont typeface="Arial"/>
              <a:buNone/>
              <a:defRPr sz="2400" b="0" i="1">
                <a:solidFill>
                  <a:srgbClr val="3F2A56"/>
                </a:solidFill>
                <a:latin typeface="Georgia"/>
                <a:ea typeface="Georgia"/>
                <a:cs typeface="Georgia"/>
                <a:sym typeface="Georgia"/>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59" name="Google Shape;59;g5afcd8ea15_0_344"/>
          <p:cNvSpPr txBox="1">
            <a:spLocks noGrp="1"/>
          </p:cNvSpPr>
          <p:nvPr>
            <p:ph type="body" idx="2"/>
          </p:nvPr>
        </p:nvSpPr>
        <p:spPr>
          <a:xfrm>
            <a:off x="1192483" y="4441096"/>
            <a:ext cx="9807200" cy="320000"/>
          </a:xfrm>
          <a:prstGeom prst="rect">
            <a:avLst/>
          </a:prstGeom>
          <a:noFill/>
          <a:ln>
            <a:noFill/>
          </a:ln>
        </p:spPr>
        <p:txBody>
          <a:bodyPr spcFirstLastPara="1" wrap="square" lIns="0" tIns="0" rIns="0" bIns="0" anchor="ctr" anchorCtr="0">
            <a:noAutofit/>
          </a:bodyPr>
          <a:lstStyle>
            <a:lvl1pPr marL="609585" lvl="0" indent="-406390" algn="ctr">
              <a:lnSpc>
                <a:spcPct val="100000"/>
              </a:lnSpc>
              <a:spcBef>
                <a:spcPts val="0"/>
              </a:spcBef>
              <a:spcAft>
                <a:spcPts val="0"/>
              </a:spcAft>
              <a:buClr>
                <a:schemeClr val="dk1"/>
              </a:buClr>
              <a:buSzPts val="1200"/>
              <a:buFont typeface="Merriweather Sans"/>
              <a:buChar char="—"/>
              <a:defRPr sz="1600" b="0" i="1">
                <a:latin typeface="Georgia"/>
                <a:ea typeface="Georgia"/>
                <a:cs typeface="Georgia"/>
                <a:sym typeface="Georgia"/>
              </a:defRPr>
            </a:lvl1pPr>
            <a:lvl2pPr marL="1219170" lvl="1" indent="-304792" algn="l">
              <a:lnSpc>
                <a:spcPct val="100000"/>
              </a:lnSpc>
              <a:spcBef>
                <a:spcPts val="0"/>
              </a:spcBef>
              <a:spcAft>
                <a:spcPts val="0"/>
              </a:spcAft>
              <a:buClr>
                <a:schemeClr val="dk1"/>
              </a:buClr>
              <a:buSzPts val="800"/>
              <a:buNone/>
              <a:defRPr sz="1067" b="1"/>
            </a:lvl2pPr>
            <a:lvl3pPr marL="1828754" lvl="2" indent="-304792" algn="l">
              <a:lnSpc>
                <a:spcPct val="100000"/>
              </a:lnSpc>
              <a:spcBef>
                <a:spcPts val="0"/>
              </a:spcBef>
              <a:spcAft>
                <a:spcPts val="0"/>
              </a:spcAft>
              <a:buClr>
                <a:schemeClr val="dk1"/>
              </a:buClr>
              <a:buSzPts val="700"/>
              <a:buNone/>
              <a:defRPr sz="933" b="1"/>
            </a:lvl3pPr>
            <a:lvl4pPr marL="2438339" lvl="3" indent="-304792" algn="l">
              <a:lnSpc>
                <a:spcPct val="100000"/>
              </a:lnSpc>
              <a:spcBef>
                <a:spcPts val="0"/>
              </a:spcBef>
              <a:spcAft>
                <a:spcPts val="0"/>
              </a:spcAft>
              <a:buClr>
                <a:schemeClr val="dk1"/>
              </a:buClr>
              <a:buSzPts val="600"/>
              <a:buNone/>
              <a:defRPr sz="800" b="1"/>
            </a:lvl4pPr>
            <a:lvl5pPr marL="3047924" lvl="4" indent="-304792" algn="l">
              <a:lnSpc>
                <a:spcPct val="100000"/>
              </a:lnSpc>
              <a:spcBef>
                <a:spcPts val="0"/>
              </a:spcBef>
              <a:spcAft>
                <a:spcPts val="0"/>
              </a:spcAft>
              <a:buClr>
                <a:schemeClr val="dk1"/>
              </a:buClr>
              <a:buSzPts val="600"/>
              <a:buNone/>
              <a:defRPr sz="800" b="1"/>
            </a:lvl5pPr>
            <a:lvl6pPr marL="3657509" lvl="5" indent="-304792" algn="l">
              <a:lnSpc>
                <a:spcPct val="100000"/>
              </a:lnSpc>
              <a:spcBef>
                <a:spcPts val="133"/>
              </a:spcBef>
              <a:spcAft>
                <a:spcPts val="0"/>
              </a:spcAft>
              <a:buClr>
                <a:schemeClr val="dk1"/>
              </a:buClr>
              <a:buSzPts val="600"/>
              <a:buNone/>
              <a:defRPr sz="800" b="1"/>
            </a:lvl6pPr>
            <a:lvl7pPr marL="4267093" lvl="6" indent="-304792" algn="l">
              <a:lnSpc>
                <a:spcPct val="100000"/>
              </a:lnSpc>
              <a:spcBef>
                <a:spcPts val="133"/>
              </a:spcBef>
              <a:spcAft>
                <a:spcPts val="0"/>
              </a:spcAft>
              <a:buClr>
                <a:schemeClr val="dk1"/>
              </a:buClr>
              <a:buSzPts val="600"/>
              <a:buNone/>
              <a:defRPr sz="800" b="1"/>
            </a:lvl7pPr>
            <a:lvl8pPr marL="4876678" lvl="7" indent="-304792" algn="l">
              <a:lnSpc>
                <a:spcPct val="100000"/>
              </a:lnSpc>
              <a:spcBef>
                <a:spcPts val="133"/>
              </a:spcBef>
              <a:spcAft>
                <a:spcPts val="0"/>
              </a:spcAft>
              <a:buClr>
                <a:schemeClr val="dk1"/>
              </a:buClr>
              <a:buSzPts val="600"/>
              <a:buNone/>
              <a:defRPr sz="800" b="1"/>
            </a:lvl8pPr>
            <a:lvl9pPr marL="5486263" lvl="8" indent="-304792" algn="l">
              <a:lnSpc>
                <a:spcPct val="100000"/>
              </a:lnSpc>
              <a:spcBef>
                <a:spcPts val="133"/>
              </a:spcBef>
              <a:spcAft>
                <a:spcPts val="0"/>
              </a:spcAft>
              <a:buClr>
                <a:schemeClr val="dk1"/>
              </a:buClr>
              <a:buSzPts val="600"/>
              <a:buNone/>
              <a:defRPr sz="800" b="1"/>
            </a:lvl9pPr>
          </a:lstStyle>
          <a:p>
            <a:endParaRPr/>
          </a:p>
        </p:txBody>
      </p:sp>
    </p:spTree>
    <p:extLst>
      <p:ext uri="{BB962C8B-B14F-4D97-AF65-F5344CB8AC3E}">
        <p14:creationId xmlns:p14="http://schemas.microsoft.com/office/powerpoint/2010/main" val="261497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9EE191-03B0-4A96-94FD-9320EBB781B3}" type="datetimeFigureOut">
              <a:rPr lang="en-CA" smtClean="0"/>
              <a:t>2019-09-17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4754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219EE191-03B0-4A96-94FD-9320EBB781B3}" type="datetimeFigureOut">
              <a:rPr lang="en-CA" smtClean="0"/>
              <a:t>2019-09-17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62798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219EE191-03B0-4A96-94FD-9320EBB781B3}" type="datetimeFigureOut">
              <a:rPr lang="en-CA" smtClean="0"/>
              <a:t>2019-09-17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68808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219EE191-03B0-4A96-94FD-9320EBB781B3}" type="datetimeFigureOut">
              <a:rPr lang="en-CA" smtClean="0"/>
              <a:t>2019-09-17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4048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E191-03B0-4A96-94FD-9320EBB781B3}" type="datetimeFigureOut">
              <a:rPr lang="en-CA" smtClean="0"/>
              <a:t>2019-09-17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147964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35248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9EE191-03B0-4A96-94FD-9320EBB781B3}" type="datetimeFigureOut">
              <a:rPr lang="en-CA" smtClean="0"/>
              <a:t>2019-09-17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62158F-1B4D-4DA8-BD84-C7A7906F050B}" type="slidenum">
              <a:rPr lang="en-CA" smtClean="0"/>
              <a:t>‹#›</a:t>
            </a:fld>
            <a:endParaRPr lang="en-CA"/>
          </a:p>
        </p:txBody>
      </p:sp>
    </p:spTree>
    <p:extLst>
      <p:ext uri="{BB962C8B-B14F-4D97-AF65-F5344CB8AC3E}">
        <p14:creationId xmlns:p14="http://schemas.microsoft.com/office/powerpoint/2010/main" val="30113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E191-03B0-4A96-94FD-9320EBB781B3}" type="datetimeFigureOut">
              <a:rPr lang="en-CA" smtClean="0"/>
              <a:t>2019-09-17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2158F-1B4D-4DA8-BD84-C7A7906F050B}" type="slidenum">
              <a:rPr lang="en-CA" smtClean="0"/>
              <a:t>‹#›</a:t>
            </a:fld>
            <a:endParaRPr lang="en-CA"/>
          </a:p>
        </p:txBody>
      </p:sp>
    </p:spTree>
    <p:extLst>
      <p:ext uri="{BB962C8B-B14F-4D97-AF65-F5344CB8AC3E}">
        <p14:creationId xmlns:p14="http://schemas.microsoft.com/office/powerpoint/2010/main" val="14891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g5afcd8ea15_0_299"/>
          <p:cNvSpPr txBox="1">
            <a:spLocks noGrp="1"/>
          </p:cNvSpPr>
          <p:nvPr>
            <p:ph type="title"/>
          </p:nvPr>
        </p:nvSpPr>
        <p:spPr>
          <a:xfrm>
            <a:off x="427877" y="190501"/>
            <a:ext cx="11336400" cy="1087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Georgia"/>
              <a:buNone/>
              <a:defRPr sz="2800" b="0" i="0" u="none" strike="noStrike" cap="none">
                <a:solidFill>
                  <a:schemeClr val="accent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g5afcd8ea15_0_299"/>
          <p:cNvSpPr txBox="1">
            <a:spLocks noGrp="1"/>
          </p:cNvSpPr>
          <p:nvPr>
            <p:ph type="body" idx="1"/>
          </p:nvPr>
        </p:nvSpPr>
        <p:spPr>
          <a:xfrm>
            <a:off x="426720" y="1600203"/>
            <a:ext cx="11338400" cy="424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g5afcd8ea15_0_299"/>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700"/>
              <a:buFont typeface="Arial"/>
              <a:buNone/>
              <a:defRPr sz="9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647808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5">
          <p15:clr>
            <a:srgbClr val="F26B43"/>
          </p15:clr>
        </p15:guide>
        <p15:guide id="2" pos="404">
          <p15:clr>
            <a:srgbClr val="F26B43"/>
          </p15:clr>
        </p15:guide>
        <p15:guide id="3" pos="111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LdciG-UYeokx3U7ZzRng3u4T3IHrBXXk9JddjjueQok/edi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buyandsell.gc.ca/invitation-to-qualify-for-opportunities-in-artificial-intelligence" TargetMode="External"/><Relationship Id="rId4" Type="http://schemas.openxmlformats.org/officeDocument/2006/relationships/hyperlink" Target="https://canada-ca.github.io/digital-playbook-guide-numerique/views-vues/automated-decision-automatise/en/algorithmic-impact-assessment.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mailto:neil.bouwer@Canada.ca"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csps.digitalacademy-academiedunumerique.efpc@canada.ca" TargetMode="External"/><Relationship Id="rId4" Type="http://schemas.openxmlformats.org/officeDocument/2006/relationships/hyperlink" Target="mailto:christopher.allison@Canada.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29696" y="971167"/>
            <a:ext cx="10418515" cy="3612800"/>
          </a:xfrm>
          <a:prstGeom prst="rect">
            <a:avLst/>
          </a:prstGeom>
          <a:noFill/>
          <a:ln>
            <a:noFill/>
          </a:ln>
        </p:spPr>
        <p:txBody>
          <a:bodyPr spcFirstLastPara="1" vert="horz" wrap="square" lIns="0" tIns="0" rIns="0" bIns="0" rtlCol="0" anchor="b" anchorCtr="0">
            <a:noAutofit/>
          </a:bodyPr>
          <a:lstStyle/>
          <a:p>
            <a:r>
              <a:rPr lang="en-US" dirty="0">
                <a:latin typeface="Arial" panose="020B0604020202020204" pitchFamily="34" charset="0"/>
                <a:cs typeface="Arial" panose="020B0604020202020204" pitchFamily="34" charset="0"/>
              </a:rPr>
              <a:t>Artificial intelligence</a:t>
            </a:r>
            <a:br>
              <a:rPr lang="en-US" dirty="0">
                <a:latin typeface="Arial" panose="020B0604020202020204" pitchFamily="34" charset="0"/>
                <a:cs typeface="Arial" panose="020B0604020202020204" pitchFamily="34" charset="0"/>
              </a:rPr>
            </a:br>
            <a:r>
              <a:rPr lang="en-US" sz="3200" dirty="0" smtClean="0">
                <a:latin typeface="Georgia" panose="02040502050405020303" pitchFamily="18" charset="0"/>
              </a:rPr>
              <a:t>Canada School of Public Service Digital </a:t>
            </a:r>
            <a:r>
              <a:rPr lang="en-US" sz="3200" dirty="0">
                <a:latin typeface="Georgia" panose="02040502050405020303" pitchFamily="18" charset="0"/>
              </a:rPr>
              <a:t>Academy</a:t>
            </a:r>
            <a:endParaRPr sz="3200" dirty="0">
              <a:latin typeface="Georgia" panose="02040502050405020303" pitchFamily="18" charset="0"/>
            </a:endParaRPr>
          </a:p>
        </p:txBody>
      </p:sp>
    </p:spTree>
    <p:extLst>
      <p:ext uri="{BB962C8B-B14F-4D97-AF65-F5344CB8AC3E}">
        <p14:creationId xmlns:p14="http://schemas.microsoft.com/office/powerpoint/2010/main" val="342606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Example: AI for regulatory insights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1" name="TextBox 10"/>
          <p:cNvSpPr txBox="1"/>
          <p:nvPr/>
        </p:nvSpPr>
        <p:spPr>
          <a:xfrm>
            <a:off x="703214" y="4127500"/>
            <a:ext cx="1600200" cy="1938992"/>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2,600 federal regulations </a:t>
            </a: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and more from other jurisdictions</a:t>
            </a:r>
            <a:endParaRPr lang="en-US" sz="2000" b="1" dirty="0" smtClean="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707861" y="2365375"/>
            <a:ext cx="1600200" cy="1619250"/>
          </a:xfrm>
          <a:prstGeom prst="rect">
            <a:avLst/>
          </a:prstGeom>
        </p:spPr>
      </p:pic>
      <p:pic>
        <p:nvPicPr>
          <p:cNvPr id="8" name="Picture 7"/>
          <p:cNvPicPr>
            <a:picLocks noChangeAspect="1"/>
          </p:cNvPicPr>
          <p:nvPr/>
        </p:nvPicPr>
        <p:blipFill>
          <a:blip r:embed="rId4"/>
          <a:stretch>
            <a:fillRect/>
          </a:stretch>
        </p:blipFill>
        <p:spPr>
          <a:xfrm>
            <a:off x="3690937" y="1379537"/>
            <a:ext cx="1685925" cy="1685925"/>
          </a:xfrm>
          <a:prstGeom prst="rect">
            <a:avLst/>
          </a:prstGeom>
        </p:spPr>
      </p:pic>
      <p:pic>
        <p:nvPicPr>
          <p:cNvPr id="9" name="Picture 8"/>
          <p:cNvPicPr>
            <a:picLocks noChangeAspect="1"/>
          </p:cNvPicPr>
          <p:nvPr/>
        </p:nvPicPr>
        <p:blipFill>
          <a:blip r:embed="rId5"/>
          <a:stretch>
            <a:fillRect/>
          </a:stretch>
        </p:blipFill>
        <p:spPr>
          <a:xfrm>
            <a:off x="3671887" y="3205162"/>
            <a:ext cx="1704975" cy="1676400"/>
          </a:xfrm>
          <a:prstGeom prst="rect">
            <a:avLst/>
          </a:prstGeom>
        </p:spPr>
      </p:pic>
      <p:cxnSp>
        <p:nvCxnSpPr>
          <p:cNvPr id="17" name="Straight Arrow Connector 16"/>
          <p:cNvCxnSpPr>
            <a:stCxn id="3" idx="3"/>
            <a:endCxn id="8" idx="1"/>
          </p:cNvCxnSpPr>
          <p:nvPr/>
        </p:nvCxnSpPr>
        <p:spPr>
          <a:xfrm flipV="1">
            <a:off x="2308061" y="2222500"/>
            <a:ext cx="1382876" cy="9525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a:endCxn id="9" idx="1"/>
          </p:cNvCxnSpPr>
          <p:nvPr/>
        </p:nvCxnSpPr>
        <p:spPr>
          <a:xfrm>
            <a:off x="2308061" y="3175000"/>
            <a:ext cx="1363826" cy="8683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27399" y="4881562"/>
            <a:ext cx="2413000" cy="1631216"/>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AI applications and models </a:t>
            </a: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supplied by up to 74 private sector firms</a:t>
            </a:r>
          </a:p>
        </p:txBody>
      </p:sp>
      <p:cxnSp>
        <p:nvCxnSpPr>
          <p:cNvPr id="22" name="Straight Arrow Connector 21"/>
          <p:cNvCxnSpPr>
            <a:stCxn id="8" idx="3"/>
          </p:cNvCxnSpPr>
          <p:nvPr/>
        </p:nvCxnSpPr>
        <p:spPr>
          <a:xfrm flipV="1">
            <a:off x="5376862" y="2222499"/>
            <a:ext cx="1811338"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p:cNvCxnSpPr>
          <p:nvPr/>
        </p:nvCxnSpPr>
        <p:spPr>
          <a:xfrm flipV="1">
            <a:off x="5376862" y="4038600"/>
            <a:ext cx="1811338" cy="476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8200" y="1379537"/>
            <a:ext cx="4762500" cy="5016758"/>
          </a:xfrm>
          <a:prstGeom prst="rect">
            <a:avLst/>
          </a:prstGeom>
          <a:noFill/>
        </p:spPr>
        <p:txBody>
          <a:bodyPr wrap="square" rtlCol="0">
            <a:spAutoFit/>
          </a:bodyPr>
          <a:lstStyle/>
          <a:p>
            <a:pPr algn="ctr"/>
            <a:r>
              <a:rPr lang="en-US" sz="2000" b="1" dirty="0" smtClean="0">
                <a:solidFill>
                  <a:srgbClr val="7030A0"/>
                </a:solidFill>
                <a:latin typeface="Segoe UI" panose="020B0502040204020203" pitchFamily="34" charset="0"/>
                <a:cs typeface="Segoe UI" panose="020B0502040204020203" pitchFamily="34" charset="0"/>
              </a:rPr>
              <a:t>CSPS and eight departments exploring whether we can answer questions like:</a:t>
            </a:r>
          </a:p>
          <a:p>
            <a:pPr algn="ctr"/>
            <a:endParaRPr lang="en-US" sz="2000" b="1" dirty="0">
              <a:solidFill>
                <a:srgbClr val="7030A0"/>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Does regulation language encourage more or less private section innovation? How?</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identify gaps and overlaps in our regulatory environment?</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map regulatory burden across industries and jurisdictions?</a:t>
            </a:r>
          </a:p>
          <a:p>
            <a:pPr algn="ctr"/>
            <a:endParaRPr lang="en-US" sz="2000" dirty="0">
              <a:solidFill>
                <a:schemeClr val="tx1">
                  <a:lumMod val="85000"/>
                  <a:lumOff val="15000"/>
                </a:schemeClr>
              </a:solidFill>
              <a:latin typeface="Segoe UI" panose="020B0502040204020203" pitchFamily="34" charset="0"/>
              <a:cs typeface="Segoe UI" panose="020B0502040204020203" pitchFamily="34" charset="0"/>
            </a:endParaRPr>
          </a:p>
          <a:p>
            <a:pPr algn="ctr"/>
            <a:r>
              <a:rPr lang="en-US" sz="2000" dirty="0" smtClean="0">
                <a:solidFill>
                  <a:schemeClr val="tx1">
                    <a:lumMod val="85000"/>
                    <a:lumOff val="15000"/>
                  </a:schemeClr>
                </a:solidFill>
                <a:latin typeface="Segoe UI" panose="020B0502040204020203" pitchFamily="34" charset="0"/>
                <a:cs typeface="Segoe UI" panose="020B0502040204020203" pitchFamily="34" charset="0"/>
              </a:rPr>
              <a:t>Can we find insights in documents submitted as regulatory requirements?</a:t>
            </a:r>
          </a:p>
        </p:txBody>
      </p:sp>
      <p:sp>
        <p:nvSpPr>
          <p:cNvPr id="16" name="TextBox 15"/>
          <p:cNvSpPr txBox="1"/>
          <p:nvPr/>
        </p:nvSpPr>
        <p:spPr>
          <a:xfrm>
            <a:off x="11573819" y="6311462"/>
            <a:ext cx="825062" cy="369332"/>
          </a:xfrm>
          <a:prstGeom prst="rect">
            <a:avLst/>
          </a:prstGeom>
          <a:noFill/>
        </p:spPr>
        <p:txBody>
          <a:bodyPr wrap="square" rtlCol="0">
            <a:spAutoFit/>
          </a:bodyPr>
          <a:lstStyle/>
          <a:p>
            <a:r>
              <a:rPr lang="en-US" dirty="0" smtClean="0"/>
              <a:t>10</a:t>
            </a:r>
            <a:endParaRPr lang="en-CA" dirty="0"/>
          </a:p>
        </p:txBody>
      </p:sp>
      <p:sp>
        <p:nvSpPr>
          <p:cNvPr id="19" name="Rectangle 1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8238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1104470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An interconnected and complex system</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TextBox 8"/>
          <p:cNvSpPr txBox="1"/>
          <p:nvPr/>
        </p:nvSpPr>
        <p:spPr>
          <a:xfrm>
            <a:off x="2853639" y="1219286"/>
            <a:ext cx="5813505"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Government promotes </a:t>
            </a:r>
            <a:r>
              <a:rPr lang="en-US" sz="2000" b="1" dirty="0" smtClean="0">
                <a:solidFill>
                  <a:srgbClr val="7030A0"/>
                </a:solidFill>
                <a:latin typeface="Segoe UI" panose="020B0502040204020203" pitchFamily="34" charset="0"/>
                <a:cs typeface="Segoe UI" panose="020B0502040204020203" pitchFamily="34" charset="0"/>
              </a:rPr>
              <a:t>AI research</a:t>
            </a: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 opening new possibilities and accelerating economic growth</a:t>
            </a:r>
            <a:endParaRPr lang="en-CA" sz="2000" b="1" dirty="0">
              <a:solidFill>
                <a:srgbClr val="7030A0"/>
              </a:solidFill>
              <a:latin typeface="Segoe UI" panose="020B0502040204020203" pitchFamily="34" charset="0"/>
              <a:cs typeface="Segoe UI" panose="020B0502040204020203" pitchFamily="34" charset="0"/>
            </a:endParaRPr>
          </a:p>
        </p:txBody>
      </p:sp>
      <p:sp>
        <p:nvSpPr>
          <p:cNvPr id="10" name="TextBox 9"/>
          <p:cNvSpPr txBox="1"/>
          <p:nvPr/>
        </p:nvSpPr>
        <p:spPr>
          <a:xfrm>
            <a:off x="6946743" y="4841085"/>
            <a:ext cx="3440803"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AI advances influence </a:t>
            </a:r>
            <a:r>
              <a:rPr lang="en-US" sz="2000" b="1" dirty="0" err="1" smtClean="0">
                <a:solidFill>
                  <a:srgbClr val="7030A0"/>
                </a:solidFill>
                <a:latin typeface="Segoe UI" panose="020B0502040204020203" pitchFamily="34" charset="0"/>
                <a:cs typeface="Segoe UI" panose="020B0502040204020203" pitchFamily="34" charset="0"/>
              </a:rPr>
              <a:t>labour</a:t>
            </a:r>
            <a:r>
              <a:rPr lang="en-US" sz="2000" b="1" dirty="0" smtClean="0">
                <a:solidFill>
                  <a:srgbClr val="7030A0"/>
                </a:solidFill>
                <a:latin typeface="Segoe UI" panose="020B0502040204020203" pitchFamily="34" charset="0"/>
                <a:cs typeface="Segoe UI" panose="020B0502040204020203" pitchFamily="34" charset="0"/>
              </a:rPr>
              <a:t> market and societal trends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1" name="TextBox 10"/>
          <p:cNvSpPr txBox="1"/>
          <p:nvPr/>
        </p:nvSpPr>
        <p:spPr>
          <a:xfrm>
            <a:off x="1704323" y="4691913"/>
            <a:ext cx="2779005" cy="1323439"/>
          </a:xfrm>
          <a:prstGeom prst="rect">
            <a:avLst/>
          </a:prstGeom>
          <a:noFill/>
        </p:spPr>
        <p:txBody>
          <a:bodyPr wrap="square" rtlCol="0">
            <a:spAutoFit/>
          </a:bodyPr>
          <a:lstStyle/>
          <a:p>
            <a:pPr algn="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Societal impacts demand review of the </a:t>
            </a:r>
            <a:r>
              <a:rPr lang="en-US" sz="2000" b="1" dirty="0" smtClean="0">
                <a:solidFill>
                  <a:srgbClr val="7030A0"/>
                </a:solidFill>
                <a:latin typeface="Segoe UI" panose="020B0502040204020203" pitchFamily="34" charset="0"/>
                <a:cs typeface="Segoe UI" panose="020B0502040204020203" pitchFamily="34" charset="0"/>
              </a:rPr>
              <a:t>legal and policy environment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2" name="TextBox 11"/>
          <p:cNvSpPr txBox="1"/>
          <p:nvPr/>
        </p:nvSpPr>
        <p:spPr>
          <a:xfrm>
            <a:off x="1045697" y="2921168"/>
            <a:ext cx="2920440" cy="1015663"/>
          </a:xfrm>
          <a:prstGeom prst="rect">
            <a:avLst/>
          </a:prstGeom>
          <a:noFill/>
        </p:spPr>
        <p:txBody>
          <a:bodyPr wrap="square" rtlCol="0">
            <a:spAutoFit/>
          </a:bodyPr>
          <a:lstStyle/>
          <a:p>
            <a:pPr algn="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Government have to evolve </a:t>
            </a:r>
            <a:r>
              <a:rPr lang="en-US" sz="2000" b="1" dirty="0" smtClean="0">
                <a:solidFill>
                  <a:srgbClr val="7030A0"/>
                </a:solidFill>
                <a:latin typeface="Segoe UI" panose="020B0502040204020203" pitchFamily="34" charset="0"/>
                <a:cs typeface="Segoe UI" panose="020B0502040204020203" pitchFamily="34" charset="0"/>
              </a:rPr>
              <a:t>capacities and skills</a:t>
            </a:r>
            <a:endParaRPr lang="en-CA" sz="2000" b="1" dirty="0">
              <a:solidFill>
                <a:srgbClr val="7030A0"/>
              </a:solidFill>
              <a:latin typeface="Segoe UI" panose="020B0502040204020203" pitchFamily="34" charset="0"/>
              <a:cs typeface="Segoe UI" panose="020B0502040204020203" pitchFamily="34" charset="0"/>
            </a:endParaRPr>
          </a:p>
        </p:txBody>
      </p:sp>
      <p:sp>
        <p:nvSpPr>
          <p:cNvPr id="14" name="TextBox 13"/>
          <p:cNvSpPr txBox="1"/>
          <p:nvPr/>
        </p:nvSpPr>
        <p:spPr>
          <a:xfrm>
            <a:off x="7457301" y="2933868"/>
            <a:ext cx="3440803"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Progress appears in </a:t>
            </a:r>
            <a:r>
              <a:rPr lang="en-US" sz="2000" b="1" dirty="0" smtClean="0">
                <a:solidFill>
                  <a:srgbClr val="7030A0"/>
                </a:solidFill>
                <a:latin typeface="Segoe UI" panose="020B0502040204020203" pitchFamily="34" charset="0"/>
                <a:cs typeface="Segoe UI" panose="020B0502040204020203" pitchFamily="34" charset="0"/>
              </a:rPr>
              <a:t>service improvements </a:t>
            </a: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and smarter government</a:t>
            </a:r>
            <a:endParaRPr lang="en-CA" sz="2000" b="1" dirty="0">
              <a:solidFill>
                <a:srgbClr val="7030A0"/>
              </a:solidFill>
              <a:latin typeface="Segoe UI" panose="020B0502040204020203" pitchFamily="34" charset="0"/>
              <a:cs typeface="Segoe UI" panose="020B0502040204020203" pitchFamily="34" charset="0"/>
            </a:endParaRPr>
          </a:p>
        </p:txBody>
      </p:sp>
      <p:sp>
        <p:nvSpPr>
          <p:cNvPr id="15" name="Oval 14"/>
          <p:cNvSpPr/>
          <p:nvPr/>
        </p:nvSpPr>
        <p:spPr>
          <a:xfrm>
            <a:off x="5312530" y="3436655"/>
            <a:ext cx="810400" cy="81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5291663" y="3641800"/>
            <a:ext cx="840111" cy="400110"/>
          </a:xfrm>
          <a:prstGeom prst="rect">
            <a:avLst/>
          </a:prstGeom>
          <a:noFill/>
        </p:spPr>
        <p:txBody>
          <a:bodyPr wrap="square" rtlCol="0">
            <a:spAutoFit/>
          </a:bodyPr>
          <a:lstStyle/>
          <a:p>
            <a:pPr algn="ctr"/>
            <a:r>
              <a:rPr lang="en-US" sz="2000" dirty="0" smtClean="0">
                <a:solidFill>
                  <a:schemeClr val="tx1">
                    <a:lumMod val="75000"/>
                    <a:lumOff val="25000"/>
                  </a:schemeClr>
                </a:solidFill>
                <a:latin typeface="Segoe UI" panose="020B0502040204020203" pitchFamily="34" charset="0"/>
                <a:cs typeface="Segoe UI" panose="020B0502040204020203" pitchFamily="34" charset="0"/>
              </a:rPr>
              <a:t>AI</a:t>
            </a:r>
            <a:endParaRPr lang="en-CA" sz="2000" b="1" dirty="0">
              <a:solidFill>
                <a:srgbClr val="7030A0"/>
              </a:solidFill>
              <a:latin typeface="Segoe UI" panose="020B0502040204020203" pitchFamily="34" charset="0"/>
              <a:cs typeface="Segoe UI" panose="020B0502040204020203" pitchFamily="34" charset="0"/>
            </a:endParaRPr>
          </a:p>
        </p:txBody>
      </p:sp>
      <p:sp>
        <p:nvSpPr>
          <p:cNvPr id="20" name="Rectangle 19"/>
          <p:cNvSpPr/>
          <p:nvPr/>
        </p:nvSpPr>
        <p:spPr>
          <a:xfrm>
            <a:off x="4521428" y="3080964"/>
            <a:ext cx="2178630" cy="129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966137" y="1932427"/>
            <a:ext cx="1794255" cy="15018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3328" y="3446955"/>
            <a:ext cx="2973973" cy="19119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966137" y="3434255"/>
            <a:ext cx="2980606" cy="19199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3328" y="5354172"/>
            <a:ext cx="2463415" cy="4716"/>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83328" y="1932427"/>
            <a:ext cx="1277064" cy="3426461"/>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760392" y="1932427"/>
            <a:ext cx="1696909" cy="1514528"/>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6137" y="3434255"/>
            <a:ext cx="3491164" cy="12700"/>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60392" y="1932427"/>
            <a:ext cx="1186351" cy="3421745"/>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6137" y="3434255"/>
            <a:ext cx="517191" cy="1924633"/>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6743" y="3446955"/>
            <a:ext cx="510558" cy="1907217"/>
          </a:xfrm>
          <a:prstGeom prst="line">
            <a:avLst/>
          </a:prstGeom>
          <a:ln w="19050">
            <a:solidFill>
              <a:srgbClr val="5EA7EA"/>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573819" y="6311462"/>
            <a:ext cx="825062" cy="369332"/>
          </a:xfrm>
          <a:prstGeom prst="rect">
            <a:avLst/>
          </a:prstGeom>
          <a:noFill/>
        </p:spPr>
        <p:txBody>
          <a:bodyPr wrap="square" rtlCol="0">
            <a:spAutoFit/>
          </a:bodyPr>
          <a:lstStyle/>
          <a:p>
            <a:r>
              <a:rPr lang="en-US" dirty="0" smtClean="0"/>
              <a:t>11</a:t>
            </a:r>
            <a:endParaRPr lang="en-CA" dirty="0"/>
          </a:p>
        </p:txBody>
      </p:sp>
      <p:sp>
        <p:nvSpPr>
          <p:cNvPr id="26" name="Rectangle 2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2403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08135" y="1806051"/>
            <a:ext cx="2133879" cy="3855971"/>
          </a:xfrm>
          <a:prstGeom prst="rect">
            <a:avLst/>
          </a:prstGeom>
          <a:solidFill>
            <a:srgbClr val="5EA7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152959" y="1806051"/>
            <a:ext cx="2133879" cy="3855971"/>
          </a:xfrm>
          <a:prstGeom prst="rect">
            <a:avLst/>
          </a:prstGeom>
          <a:solidFill>
            <a:srgbClr val="5EA7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Challenges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619666" y="1784037"/>
            <a:ext cx="2310902" cy="3877985"/>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Lack of training and skills</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Resources </a:t>
            </a:r>
            <a:r>
              <a:rPr lang="en-CA" sz="1400" dirty="0"/>
              <a:t>and </a:t>
            </a:r>
            <a:r>
              <a:rPr lang="en-CA" sz="1400" dirty="0" smtClean="0"/>
              <a:t>training</a:t>
            </a:r>
          </a:p>
          <a:p>
            <a:pPr marL="285750" indent="-285750">
              <a:buFont typeface="Arial" panose="020B0604020202020204" pitchFamily="34" charset="0"/>
              <a:buChar char="•"/>
            </a:pPr>
            <a:r>
              <a:rPr lang="en-CA" sz="1400" dirty="0" smtClean="0"/>
              <a:t>Developing </a:t>
            </a:r>
            <a:r>
              <a:rPr lang="en-CA" sz="1400" dirty="0"/>
              <a:t>new skills sets/training for staff </a:t>
            </a:r>
          </a:p>
          <a:p>
            <a:pPr marL="285750" indent="-285750">
              <a:buFont typeface="Arial" panose="020B0604020202020204" pitchFamily="34" charset="0"/>
              <a:buChar char="•"/>
            </a:pPr>
            <a:r>
              <a:rPr lang="en-CA" sz="1400" dirty="0"/>
              <a:t>Timely access and training to latest advances in computing</a:t>
            </a:r>
          </a:p>
          <a:p>
            <a:pPr marL="285750" indent="-285750">
              <a:buFont typeface="Arial" panose="020B0604020202020204" pitchFamily="34" charset="0"/>
              <a:buChar char="•"/>
            </a:pPr>
            <a:r>
              <a:rPr lang="en-CA" sz="1400" dirty="0"/>
              <a:t>Technical advice on how to apply AI into business </a:t>
            </a:r>
            <a:r>
              <a:rPr lang="en-CA" sz="1400" dirty="0" smtClean="0"/>
              <a:t>practices</a:t>
            </a:r>
            <a:endParaRPr lang="en-CA" sz="1400" dirty="0"/>
          </a:p>
        </p:txBody>
      </p:sp>
      <p:sp>
        <p:nvSpPr>
          <p:cNvPr id="12" name="TextBox 11"/>
          <p:cNvSpPr txBox="1"/>
          <p:nvPr/>
        </p:nvSpPr>
        <p:spPr>
          <a:xfrm>
            <a:off x="2930568" y="1778688"/>
            <a:ext cx="2139673" cy="3662541"/>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Gaps in existing policy and governance</a:t>
            </a: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Guidance related to stewardship of data</a:t>
            </a:r>
          </a:p>
          <a:p>
            <a:pPr marL="285750" indent="-285750">
              <a:buFont typeface="Arial" panose="020B0604020202020204" pitchFamily="34" charset="0"/>
              <a:buChar char="•"/>
            </a:pPr>
            <a:r>
              <a:rPr lang="en-CA" sz="1400" dirty="0"/>
              <a:t>Proper management of ethical issues and potential biases </a:t>
            </a:r>
          </a:p>
          <a:p>
            <a:pPr marL="285750" indent="-285750">
              <a:buFont typeface="Arial" panose="020B0604020202020204" pitchFamily="34" charset="0"/>
              <a:buChar char="•"/>
            </a:pPr>
            <a:r>
              <a:rPr lang="en-CA" sz="1400" dirty="0"/>
              <a:t>Balance of transparency and privacy </a:t>
            </a:r>
          </a:p>
        </p:txBody>
      </p:sp>
      <p:sp>
        <p:nvSpPr>
          <p:cNvPr id="13" name="TextBox 12"/>
          <p:cNvSpPr txBox="1"/>
          <p:nvPr/>
        </p:nvSpPr>
        <p:spPr>
          <a:xfrm>
            <a:off x="5092674" y="1778688"/>
            <a:ext cx="2282675" cy="3016210"/>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Aging infrastructure</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a:t>Aging infrastructure </a:t>
            </a:r>
          </a:p>
          <a:p>
            <a:pPr marL="285750" indent="-285750">
              <a:buFont typeface="Arial" panose="020B0604020202020204" pitchFamily="34" charset="0"/>
              <a:buChar char="•"/>
            </a:pPr>
            <a:r>
              <a:rPr lang="en-CA" sz="1400" dirty="0"/>
              <a:t>Access and use of high quality data </a:t>
            </a:r>
          </a:p>
          <a:p>
            <a:pPr marL="285750" indent="-285750">
              <a:buFont typeface="Arial" panose="020B0604020202020204" pitchFamily="34" charset="0"/>
              <a:buChar char="•"/>
            </a:pPr>
            <a:r>
              <a:rPr lang="en-CA" sz="1400" dirty="0"/>
              <a:t>In-expensive computing capacity </a:t>
            </a:r>
          </a:p>
        </p:txBody>
      </p:sp>
      <p:sp>
        <p:nvSpPr>
          <p:cNvPr id="14" name="TextBox 13"/>
          <p:cNvSpPr txBox="1"/>
          <p:nvPr/>
        </p:nvSpPr>
        <p:spPr>
          <a:xfrm>
            <a:off x="7375349" y="1778688"/>
            <a:ext cx="2310902" cy="3231654"/>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Providing funding</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Providing </a:t>
            </a:r>
            <a:r>
              <a:rPr lang="en-CA" sz="1400" dirty="0"/>
              <a:t>funding to appropriate opportunities  </a:t>
            </a:r>
          </a:p>
          <a:p>
            <a:pPr marL="285750" indent="-285750">
              <a:buFont typeface="Arial" panose="020B0604020202020204" pitchFamily="34" charset="0"/>
              <a:buChar char="•"/>
            </a:pPr>
            <a:r>
              <a:rPr lang="en-CA" sz="1400" dirty="0"/>
              <a:t>Necessary support for SBDAs to experiment (like GRDI)</a:t>
            </a:r>
          </a:p>
        </p:txBody>
      </p:sp>
      <p:sp>
        <p:nvSpPr>
          <p:cNvPr id="16" name="TextBox 15"/>
          <p:cNvSpPr txBox="1"/>
          <p:nvPr/>
        </p:nvSpPr>
        <p:spPr>
          <a:xfrm>
            <a:off x="9686251" y="1778688"/>
            <a:ext cx="2282675" cy="3231654"/>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Procurement</a:t>
            </a: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smtClean="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endParaRPr lang="en-US" sz="2400" b="1" dirty="0">
              <a:solidFill>
                <a:srgbClr val="7030A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CA" sz="1400" dirty="0" smtClean="0"/>
              <a:t>Outdated </a:t>
            </a:r>
            <a:r>
              <a:rPr lang="en-CA" sz="1400" dirty="0"/>
              <a:t>procurement practices</a:t>
            </a:r>
          </a:p>
          <a:p>
            <a:pPr marL="285750" indent="-285750">
              <a:buFont typeface="Arial" panose="020B0604020202020204" pitchFamily="34" charset="0"/>
              <a:buChar char="•"/>
            </a:pPr>
            <a:r>
              <a:rPr lang="en-CA" sz="1400" dirty="0"/>
              <a:t>Ability to easily procure AI services, solutions, and products</a:t>
            </a:r>
          </a:p>
          <a:p>
            <a:endParaRPr lang="en-CA" sz="1400" dirty="0"/>
          </a:p>
        </p:txBody>
      </p:sp>
      <p:sp>
        <p:nvSpPr>
          <p:cNvPr id="17" name="Rectangle 16"/>
          <p:cNvSpPr/>
          <p:nvPr/>
        </p:nvSpPr>
        <p:spPr>
          <a:xfrm>
            <a:off x="647893" y="1806051"/>
            <a:ext cx="2133879" cy="3855971"/>
          </a:xfrm>
          <a:prstGeom prst="rect">
            <a:avLst/>
          </a:prstGeom>
          <a:solidFill>
            <a:srgbClr val="5EA7E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7432282" y="1806051"/>
            <a:ext cx="2133879" cy="3855971"/>
          </a:xfrm>
          <a:prstGeom prst="rect">
            <a:avLst/>
          </a:prstGeom>
          <a:solidFill>
            <a:srgbClr val="5EA7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9692524" y="1815121"/>
            <a:ext cx="2133879" cy="3855971"/>
          </a:xfrm>
          <a:prstGeom prst="rect">
            <a:avLst/>
          </a:prstGeom>
          <a:solidFill>
            <a:srgbClr val="5EA7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p:cNvSpPr txBox="1"/>
          <p:nvPr/>
        </p:nvSpPr>
        <p:spPr>
          <a:xfrm>
            <a:off x="11573819" y="6311462"/>
            <a:ext cx="825062" cy="369332"/>
          </a:xfrm>
          <a:prstGeom prst="rect">
            <a:avLst/>
          </a:prstGeom>
          <a:noFill/>
        </p:spPr>
        <p:txBody>
          <a:bodyPr wrap="square" rtlCol="0">
            <a:spAutoFit/>
          </a:bodyPr>
          <a:lstStyle/>
          <a:p>
            <a:r>
              <a:rPr lang="en-US" dirty="0" smtClean="0"/>
              <a:t>12</a:t>
            </a:r>
            <a:endParaRPr lang="en-CA" dirty="0"/>
          </a:p>
        </p:txBody>
      </p:sp>
      <p:sp>
        <p:nvSpPr>
          <p:cNvPr id="24" name="Rectangle 2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30014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capacity building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 name="Picture 2"/>
          <p:cNvPicPr>
            <a:picLocks noChangeAspect="1"/>
          </p:cNvPicPr>
          <p:nvPr/>
        </p:nvPicPr>
        <p:blipFill>
          <a:blip r:embed="rId3"/>
          <a:stretch>
            <a:fillRect/>
          </a:stretch>
        </p:blipFill>
        <p:spPr>
          <a:xfrm>
            <a:off x="358726" y="1565226"/>
            <a:ext cx="11755902" cy="4689743"/>
          </a:xfrm>
          <a:prstGeom prst="rect">
            <a:avLst/>
          </a:prstGeom>
        </p:spPr>
      </p:pic>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13</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96528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6"/>
          <p:cNvSpPr/>
          <p:nvPr/>
        </p:nvSpPr>
        <p:spPr>
          <a:xfrm>
            <a:off x="601600" y="2257967"/>
            <a:ext cx="4552800" cy="320139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US" sz="1867" kern="0">
                <a:solidFill>
                  <a:srgbClr val="000000"/>
                </a:solidFill>
                <a:latin typeface="Georgia"/>
                <a:ea typeface="Georgia"/>
                <a:cs typeface="Georgia"/>
                <a:sym typeface="Georgia"/>
              </a:rPr>
              <a:t>At the Digital Academy, we’re working on how best to answer the questions: </a:t>
            </a:r>
            <a:endParaRPr sz="1867" kern="0">
              <a:solidFill>
                <a:srgbClr val="000000"/>
              </a:solidFill>
              <a:latin typeface="Georgia"/>
              <a:ea typeface="Georgia"/>
              <a:cs typeface="Georgia"/>
              <a:sym typeface="Georgia"/>
            </a:endParaRPr>
          </a:p>
          <a:p>
            <a:pPr defTabSz="1219170">
              <a:buClr>
                <a:srgbClr val="000000"/>
              </a:buClr>
              <a:buSzPts val="600"/>
            </a:pPr>
            <a:endParaRPr sz="800" kern="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a:solidFill>
                  <a:srgbClr val="000000"/>
                </a:solidFill>
                <a:latin typeface="Georgia"/>
                <a:ea typeface="Georgia"/>
                <a:cs typeface="Georgia"/>
                <a:sym typeface="Georgia"/>
              </a:rPr>
              <a:t>Will our learning help people do their jobs? </a:t>
            </a:r>
            <a:endParaRPr sz="1867" i="1" kern="0">
              <a:solidFill>
                <a:srgbClr val="000000"/>
              </a:solidFill>
              <a:latin typeface="Georgia"/>
              <a:ea typeface="Georgia"/>
              <a:cs typeface="Georgia"/>
              <a:sym typeface="Georgia"/>
            </a:endParaRPr>
          </a:p>
          <a:p>
            <a:pPr marL="380990" indent="-279393" defTabSz="1219170">
              <a:buClr>
                <a:srgbClr val="000000"/>
              </a:buClr>
              <a:buSzPts val="1200"/>
            </a:pPr>
            <a:endParaRPr sz="800" i="1" kern="0">
              <a:solidFill>
                <a:srgbClr val="000000"/>
              </a:solidFill>
              <a:latin typeface="Georgia"/>
              <a:ea typeface="Georgia"/>
              <a:cs typeface="Georgia"/>
              <a:sym typeface="Georgia"/>
            </a:endParaRPr>
          </a:p>
          <a:p>
            <a:pPr marL="380990" indent="-380990" defTabSz="1219170">
              <a:buClr>
                <a:srgbClr val="000000"/>
              </a:buClr>
              <a:buSzPts val="1200"/>
              <a:buFont typeface="Arial"/>
              <a:buChar char="•"/>
            </a:pPr>
            <a:r>
              <a:rPr lang="en-US" sz="1867" i="1" kern="0">
                <a:solidFill>
                  <a:srgbClr val="000000"/>
                </a:solidFill>
                <a:latin typeface="Georgia"/>
                <a:ea typeface="Georgia"/>
                <a:cs typeface="Georgia"/>
                <a:sym typeface="Georgia"/>
              </a:rPr>
              <a:t>Will our learning products help the right people, and enough of them?</a:t>
            </a:r>
            <a:endParaRPr sz="1867" kern="0">
              <a:solidFill>
                <a:srgbClr val="000000"/>
              </a:solidFill>
              <a:latin typeface="Arial"/>
              <a:ea typeface="Arial"/>
              <a:cs typeface="Arial"/>
              <a:sym typeface="Arial"/>
            </a:endParaRPr>
          </a:p>
          <a:p>
            <a:pPr marL="380990" indent="-279393" defTabSz="1219170">
              <a:buClr>
                <a:srgbClr val="000000"/>
              </a:buClr>
              <a:buSzPts val="1200"/>
            </a:pPr>
            <a:endParaRPr sz="1600" i="1" kern="0">
              <a:solidFill>
                <a:srgbClr val="000000"/>
              </a:solidFill>
              <a:latin typeface="Georgia"/>
              <a:ea typeface="Georgia"/>
              <a:cs typeface="Georgia"/>
              <a:sym typeface="Georgia"/>
            </a:endParaRPr>
          </a:p>
          <a:p>
            <a:pPr defTabSz="1219170">
              <a:buClr>
                <a:srgbClr val="000000"/>
              </a:buClr>
              <a:buSzPts val="1400"/>
            </a:pPr>
            <a:r>
              <a:rPr lang="en-US" sz="1867" kern="0">
                <a:solidFill>
                  <a:srgbClr val="000000"/>
                </a:solidFill>
                <a:latin typeface="Georgia"/>
                <a:ea typeface="Georgia"/>
                <a:cs typeface="Georgia"/>
                <a:sym typeface="Georgia"/>
              </a:rPr>
              <a:t>The answer is a three pronged model that helps focus on individual, organizational, and systemic change.</a:t>
            </a:r>
            <a:endParaRPr sz="1867" kern="0">
              <a:solidFill>
                <a:srgbClr val="000000"/>
              </a:solidFill>
              <a:latin typeface="Georgia"/>
              <a:ea typeface="Georgia"/>
              <a:cs typeface="Georgia"/>
              <a:sym typeface="Georgia"/>
            </a:endParaRPr>
          </a:p>
        </p:txBody>
      </p:sp>
      <p:cxnSp>
        <p:nvCxnSpPr>
          <p:cNvPr id="182" name="Google Shape;182;p26"/>
          <p:cNvCxnSpPr/>
          <p:nvPr/>
        </p:nvCxnSpPr>
        <p:spPr>
          <a:xfrm rot="10800000">
            <a:off x="4615543" y="1960373"/>
            <a:ext cx="5463427" cy="151811"/>
          </a:xfrm>
          <a:prstGeom prst="straightConnector1">
            <a:avLst/>
          </a:prstGeom>
          <a:noFill/>
          <a:ln w="9525" cap="flat" cmpd="sng">
            <a:solidFill>
              <a:schemeClr val="lt1"/>
            </a:solidFill>
            <a:prstDash val="solid"/>
            <a:round/>
            <a:headEnd type="none" w="sm" len="sm"/>
            <a:tailEnd type="none" w="sm" len="sm"/>
          </a:ln>
        </p:spPr>
      </p:cxnSp>
      <p:grpSp>
        <p:nvGrpSpPr>
          <p:cNvPr id="183" name="Google Shape;183;p26"/>
          <p:cNvGrpSpPr/>
          <p:nvPr/>
        </p:nvGrpSpPr>
        <p:grpSpPr>
          <a:xfrm>
            <a:off x="5539408" y="1051782"/>
            <a:ext cx="6763496" cy="4341752"/>
            <a:chOff x="1335310" y="1511482"/>
            <a:chExt cx="5867553" cy="3644431"/>
          </a:xfrm>
        </p:grpSpPr>
        <p:sp>
          <p:nvSpPr>
            <p:cNvPr id="184" name="Google Shape;184;p26"/>
            <p:cNvSpPr txBox="1"/>
            <p:nvPr/>
          </p:nvSpPr>
          <p:spPr>
            <a:xfrm>
              <a:off x="3473620" y="4134460"/>
              <a:ext cx="3429000" cy="378807"/>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How to lead in a digital age</a:t>
              </a:r>
              <a:endParaRPr sz="2133" kern="0">
                <a:solidFill>
                  <a:srgbClr val="000000"/>
                </a:solidFill>
                <a:latin typeface="Georgia"/>
                <a:ea typeface="Georgia"/>
                <a:cs typeface="Georgia"/>
                <a:sym typeface="Georgia"/>
              </a:endParaRPr>
            </a:p>
          </p:txBody>
        </p:sp>
        <p:sp>
          <p:nvSpPr>
            <p:cNvPr id="185" name="Google Shape;185;p26"/>
            <p:cNvSpPr txBox="1"/>
            <p:nvPr/>
          </p:nvSpPr>
          <p:spPr>
            <a:xfrm>
              <a:off x="3473620" y="3038744"/>
              <a:ext cx="3729243"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Applied digital mindsets and skills for practitioners</a:t>
              </a:r>
              <a:endParaRPr sz="2133" kern="0">
                <a:solidFill>
                  <a:srgbClr val="000000"/>
                </a:solidFill>
                <a:latin typeface="Georgia"/>
                <a:ea typeface="Georgia"/>
                <a:cs typeface="Georgia"/>
                <a:sym typeface="Georgia"/>
              </a:endParaRPr>
            </a:p>
          </p:txBody>
        </p:sp>
        <p:sp>
          <p:nvSpPr>
            <p:cNvPr id="186" name="Google Shape;186;p26"/>
            <p:cNvSpPr txBox="1"/>
            <p:nvPr/>
          </p:nvSpPr>
          <p:spPr>
            <a:xfrm>
              <a:off x="3477814" y="1881789"/>
              <a:ext cx="3315730" cy="654321"/>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kern="0">
                  <a:solidFill>
                    <a:srgbClr val="000000"/>
                  </a:solidFill>
                  <a:latin typeface="Georgia"/>
                  <a:ea typeface="Georgia"/>
                  <a:cs typeface="Georgia"/>
                  <a:sym typeface="Georgia"/>
                </a:rPr>
                <a:t>Creating a foundation for all public servants</a:t>
              </a:r>
              <a:endParaRPr sz="2133" kern="0">
                <a:solidFill>
                  <a:srgbClr val="000000"/>
                </a:solidFill>
                <a:latin typeface="Georgia"/>
                <a:ea typeface="Georgia"/>
                <a:cs typeface="Georgia"/>
                <a:sym typeface="Georgia"/>
              </a:endParaRPr>
            </a:p>
          </p:txBody>
        </p:sp>
        <p:sp>
          <p:nvSpPr>
            <p:cNvPr id="187" name="Google Shape;187;p26"/>
            <p:cNvSpPr/>
            <p:nvPr/>
          </p:nvSpPr>
          <p:spPr>
            <a:xfrm rot="5400000">
              <a:off x="1978305" y="1561282"/>
              <a:ext cx="1395000" cy="1295400"/>
            </a:xfrm>
            <a:prstGeom prst="hexagon">
              <a:avLst>
                <a:gd name="adj" fmla="val 25000"/>
                <a:gd name="vf" fmla="val 115470"/>
              </a:avLst>
            </a:prstGeom>
            <a:solidFill>
              <a:schemeClr val="accent2"/>
            </a:solidFill>
            <a:ln w="25400" cap="flat" cmpd="sng">
              <a:solidFill>
                <a:srgbClr val="384253"/>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8" name="Google Shape;188;p26"/>
            <p:cNvSpPr/>
            <p:nvPr/>
          </p:nvSpPr>
          <p:spPr>
            <a:xfrm rot="5400000">
              <a:off x="1285487" y="2683591"/>
              <a:ext cx="1395047" cy="1295401"/>
            </a:xfrm>
            <a:prstGeom prst="hexagon">
              <a:avLst>
                <a:gd name="adj" fmla="val 25000"/>
                <a:gd name="vf" fmla="val 115470"/>
              </a:avLst>
            </a:prstGeom>
            <a:solidFill>
              <a:schemeClr val="accent1"/>
            </a:solidFill>
            <a:ln w="25400" cap="flat" cmpd="sng">
              <a:solidFill>
                <a:srgbClr val="2D1E3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89" name="Google Shape;189;p26"/>
            <p:cNvSpPr/>
            <p:nvPr/>
          </p:nvSpPr>
          <p:spPr>
            <a:xfrm rot="5400000">
              <a:off x="1949473" y="3810713"/>
              <a:ext cx="1395000" cy="1295400"/>
            </a:xfrm>
            <a:prstGeom prst="hexagon">
              <a:avLst>
                <a:gd name="adj" fmla="val 25000"/>
                <a:gd name="vf" fmla="val 115470"/>
              </a:avLst>
            </a:prstGeom>
            <a:solidFill>
              <a:schemeClr val="accent3"/>
            </a:solidFill>
            <a:ln w="25400" cap="flat" cmpd="sng">
              <a:solidFill>
                <a:srgbClr val="9F5859"/>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800"/>
              </a:pPr>
              <a:endParaRPr sz="2400" kern="0">
                <a:solidFill>
                  <a:srgbClr val="FFFFFF"/>
                </a:solidFill>
                <a:latin typeface="Arial"/>
                <a:ea typeface="Arial"/>
                <a:cs typeface="Arial"/>
                <a:sym typeface="Arial"/>
              </a:endParaRPr>
            </a:p>
          </p:txBody>
        </p:sp>
        <p:sp>
          <p:nvSpPr>
            <p:cNvPr id="190" name="Google Shape;190;p26"/>
            <p:cNvSpPr txBox="1"/>
            <p:nvPr/>
          </p:nvSpPr>
          <p:spPr>
            <a:xfrm>
              <a:off x="2333887" y="1760910"/>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dirty="0">
                  <a:solidFill>
                    <a:srgbClr val="FFFFFF"/>
                  </a:solidFill>
                  <a:latin typeface="Arial"/>
                  <a:ea typeface="Arial"/>
                  <a:cs typeface="Arial"/>
                  <a:sym typeface="Arial"/>
                </a:rPr>
                <a:t>1</a:t>
              </a:r>
              <a:endParaRPr sz="6400" kern="0" dirty="0">
                <a:solidFill>
                  <a:srgbClr val="FFFFFF"/>
                </a:solidFill>
                <a:latin typeface="Arial"/>
                <a:ea typeface="Arial"/>
                <a:cs typeface="Arial"/>
                <a:sym typeface="Arial"/>
              </a:endParaRPr>
            </a:p>
          </p:txBody>
        </p:sp>
        <p:sp>
          <p:nvSpPr>
            <p:cNvPr id="191" name="Google Shape;191;p26"/>
            <p:cNvSpPr txBox="1"/>
            <p:nvPr/>
          </p:nvSpPr>
          <p:spPr>
            <a:xfrm>
              <a:off x="1688520" y="2862169"/>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2</a:t>
              </a:r>
              <a:endParaRPr sz="6400" kern="0">
                <a:solidFill>
                  <a:srgbClr val="FFFFFF"/>
                </a:solidFill>
                <a:latin typeface="Arial"/>
                <a:ea typeface="Arial"/>
                <a:cs typeface="Arial"/>
                <a:sym typeface="Arial"/>
              </a:endParaRPr>
            </a:p>
          </p:txBody>
        </p:sp>
        <p:sp>
          <p:nvSpPr>
            <p:cNvPr id="192" name="Google Shape;192;p26"/>
            <p:cNvSpPr txBox="1"/>
            <p:nvPr/>
          </p:nvSpPr>
          <p:spPr>
            <a:xfrm>
              <a:off x="2333887" y="4042923"/>
              <a:ext cx="497400" cy="929997"/>
            </a:xfrm>
            <a:prstGeom prst="rect">
              <a:avLst/>
            </a:prstGeom>
            <a:noFill/>
            <a:ln>
              <a:noFill/>
            </a:ln>
          </p:spPr>
          <p:txBody>
            <a:bodyPr spcFirstLastPara="1" wrap="square" lIns="121900" tIns="60933" rIns="121900" bIns="60933" anchor="t" anchorCtr="0">
              <a:spAutoFit/>
            </a:bodyPr>
            <a:lstStyle/>
            <a:p>
              <a:pPr defTabSz="1219170">
                <a:buClr>
                  <a:srgbClr val="000000"/>
                </a:buClr>
                <a:buSzPts val="4800"/>
              </a:pPr>
              <a:r>
                <a:rPr lang="en-US" sz="6400" kern="0">
                  <a:solidFill>
                    <a:srgbClr val="FFFFFF"/>
                  </a:solidFill>
                  <a:latin typeface="Arial"/>
                  <a:ea typeface="Arial"/>
                  <a:cs typeface="Arial"/>
                  <a:sym typeface="Arial"/>
                </a:rPr>
                <a:t>3</a:t>
              </a:r>
              <a:endParaRPr sz="6400" kern="0">
                <a:solidFill>
                  <a:srgbClr val="FFFFFF"/>
                </a:solidFill>
                <a:latin typeface="Arial"/>
                <a:ea typeface="Arial"/>
                <a:cs typeface="Arial"/>
                <a:sym typeface="Arial"/>
              </a:endParaRPr>
            </a:p>
          </p:txBody>
        </p:sp>
      </p:grpSp>
      <p:sp>
        <p:nvSpPr>
          <p:cNvPr id="193" name="Google Shape;193;p26"/>
          <p:cNvSpPr txBox="1">
            <a:spLocks noGrp="1"/>
          </p:cNvSpPr>
          <p:nvPr>
            <p:ph type="sldNum" idx="12"/>
          </p:nvPr>
        </p:nvSpPr>
        <p:spPr>
          <a:xfrm>
            <a:off x="5893427" y="6467811"/>
            <a:ext cx="405200" cy="191200"/>
          </a:xfrm>
          <a:prstGeom prst="rect">
            <a:avLst/>
          </a:prstGeom>
          <a:noFill/>
          <a:ln>
            <a:noFill/>
          </a:ln>
        </p:spPr>
        <p:txBody>
          <a:bodyPr spcFirstLastPara="1" wrap="square" lIns="0" tIns="0" rIns="0" bIns="0" anchor="ctr" anchorCtr="0">
            <a:noAutofit/>
          </a:bodyPr>
          <a:lstStyle/>
          <a:p>
            <a:pPr defTabSz="1219170"/>
            <a:fld id="{00000000-1234-1234-1234-123412341234}" type="slidenum">
              <a:rPr lang="en-US" kern="0">
                <a:solidFill>
                  <a:srgbClr val="000000"/>
                </a:solidFill>
              </a:rPr>
              <a:pPr defTabSz="1219170"/>
              <a:t>14</a:t>
            </a:fld>
            <a:endParaRPr kern="0">
              <a:solidFill>
                <a:srgbClr val="000000"/>
              </a:solidFill>
            </a:endParaRPr>
          </a:p>
        </p:txBody>
      </p:sp>
      <p:sp>
        <p:nvSpPr>
          <p:cNvPr id="16" name="TextBox 15"/>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A model for success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930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TNMi7HCb5Y2jFQoMlh-HiRes.jpg"/>
          <p:cNvPicPr>
            <a:picLocks noChangeAspect="1"/>
          </p:cNvPicPr>
          <p:nvPr/>
        </p:nvPicPr>
        <p:blipFill>
          <a:blip r:embed="rId3"/>
          <a:srcRect/>
          <a:stretch/>
        </p:blipFill>
        <p:spPr>
          <a:xfrm>
            <a:off x="0" y="0"/>
            <a:ext cx="12192000" cy="6858000"/>
          </a:xfrm>
          <a:prstGeom prst="rect">
            <a:avLst/>
          </a:prstGeom>
        </p:spPr>
      </p:pic>
      <p:sp>
        <p:nvSpPr>
          <p:cNvPr id="4" name="Rectangle 3"/>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2372407" y="-6163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628000" y="1371600"/>
            <a:ext cx="2376000" cy="495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264400" y="1463316"/>
            <a:ext cx="4648200" cy="456976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68928" y="-304800"/>
            <a:ext cx="469900" cy="758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2024220" y="0"/>
            <a:ext cx="469900" cy="742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flipH="1">
            <a:off x="5722" y="6723349"/>
            <a:ext cx="12488398"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flipH="1">
            <a:off x="-504330" y="-505476"/>
            <a:ext cx="12846050" cy="7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96900" y="365704"/>
            <a:ext cx="7607300" cy="672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304800" y="406400"/>
            <a:ext cx="5842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436098" y="111174"/>
            <a:ext cx="1108280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a:t>
            </a:r>
            <a:r>
              <a:rPr lang="en-US" sz="4000" dirty="0">
                <a:solidFill>
                  <a:schemeClr val="tx1">
                    <a:lumMod val="75000"/>
                    <a:lumOff val="25000"/>
                  </a:schemeClr>
                </a:solidFill>
                <a:latin typeface="Yu Gothic" panose="020B0400000000000000" pitchFamily="34" charset="-128"/>
                <a:ea typeface="Yu Gothic" panose="020B0400000000000000" pitchFamily="34" charset="-128"/>
              </a:rPr>
              <a:t>as an Academy focus </a:t>
            </a:r>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area</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Rectangle 18"/>
          <p:cNvSpPr/>
          <p:nvPr/>
        </p:nvSpPr>
        <p:spPr>
          <a:xfrm rot="5400000">
            <a:off x="2014173" y="-781445"/>
            <a:ext cx="45719" cy="3012533"/>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11573819" y="6311462"/>
            <a:ext cx="825062" cy="369332"/>
          </a:xfrm>
          <a:prstGeom prst="rect">
            <a:avLst/>
          </a:prstGeom>
          <a:noFill/>
        </p:spPr>
        <p:txBody>
          <a:bodyPr wrap="square" rtlCol="0">
            <a:spAutoFit/>
          </a:bodyPr>
          <a:lstStyle/>
          <a:p>
            <a:r>
              <a:rPr lang="en-US" dirty="0" smtClean="0"/>
              <a:t>15</a:t>
            </a:r>
            <a:endParaRPr lang="en-CA" dirty="0"/>
          </a:p>
        </p:txBody>
      </p:sp>
    </p:spTree>
    <p:extLst>
      <p:ext uri="{BB962C8B-B14F-4D97-AF65-F5344CB8AC3E}">
        <p14:creationId xmlns:p14="http://schemas.microsoft.com/office/powerpoint/2010/main" val="39872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69124" y="3520585"/>
            <a:ext cx="2282675" cy="2847210"/>
          </a:xfrm>
          <a:prstGeom prst="rect">
            <a:avLst/>
          </a:prstGeom>
          <a:solidFill>
            <a:schemeClr val="bg1"/>
          </a:solidFill>
          <a:ln w="412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Supporting AI work across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TextBox 10"/>
          <p:cNvSpPr txBox="1"/>
          <p:nvPr/>
        </p:nvSpPr>
        <p:spPr>
          <a:xfrm>
            <a:off x="530766" y="3595322"/>
            <a:ext cx="2310902" cy="1477328"/>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Understand and measure</a:t>
            </a:r>
          </a:p>
          <a:p>
            <a:r>
              <a:rPr lang="en-CA" sz="1400" dirty="0" smtClean="0"/>
              <a:t>the impact of using AI by developing and sharing tools and approaches</a:t>
            </a:r>
            <a:endParaRPr lang="en-CA" sz="1400" dirty="0"/>
          </a:p>
        </p:txBody>
      </p:sp>
      <p:sp>
        <p:nvSpPr>
          <p:cNvPr id="12" name="TextBox 11"/>
          <p:cNvSpPr txBox="1"/>
          <p:nvPr/>
        </p:nvSpPr>
        <p:spPr>
          <a:xfrm>
            <a:off x="2841668" y="3589973"/>
            <a:ext cx="2139673" cy="1692771"/>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Be transparent</a:t>
            </a:r>
          </a:p>
          <a:p>
            <a:r>
              <a:rPr lang="en-CA" sz="1400" dirty="0" smtClean="0"/>
              <a:t>about </a:t>
            </a:r>
            <a:r>
              <a:rPr lang="en-CA" sz="1400" dirty="0"/>
              <a:t>how and when we are using AI, starting with a clear user need and public benefit</a:t>
            </a:r>
          </a:p>
        </p:txBody>
      </p:sp>
      <p:sp>
        <p:nvSpPr>
          <p:cNvPr id="13" name="TextBox 12"/>
          <p:cNvSpPr txBox="1"/>
          <p:nvPr/>
        </p:nvSpPr>
        <p:spPr>
          <a:xfrm>
            <a:off x="5003774" y="3589973"/>
            <a:ext cx="2282675" cy="2277547"/>
          </a:xfrm>
          <a:prstGeom prst="rect">
            <a:avLst/>
          </a:prstGeom>
          <a:noFill/>
        </p:spPr>
        <p:txBody>
          <a:bodyPr wrap="square" rtlCol="0">
            <a:spAutoFit/>
          </a:bodyPr>
          <a:lstStyle/>
          <a:p>
            <a:r>
              <a:rPr lang="en-US" sz="2400" b="1" dirty="0" smtClean="0">
                <a:solidFill>
                  <a:srgbClr val="7030A0"/>
                </a:solidFill>
                <a:latin typeface="Segoe UI" panose="020B0502040204020203" pitchFamily="34" charset="0"/>
                <a:cs typeface="Segoe UI" panose="020B0502040204020203" pitchFamily="34" charset="0"/>
              </a:rPr>
              <a:t>Provide meaningful explanations</a:t>
            </a:r>
          </a:p>
          <a:p>
            <a:r>
              <a:rPr lang="en-CA" sz="1400" dirty="0" smtClean="0"/>
              <a:t>about </a:t>
            </a:r>
            <a:r>
              <a:rPr lang="en-CA" sz="1400" dirty="0"/>
              <a:t>AI decision making, while also offering opportunities to review results and challenge these decisions</a:t>
            </a:r>
          </a:p>
        </p:txBody>
      </p:sp>
      <p:sp>
        <p:nvSpPr>
          <p:cNvPr id="14" name="TextBox 13"/>
          <p:cNvSpPr txBox="1"/>
          <p:nvPr/>
        </p:nvSpPr>
        <p:spPr>
          <a:xfrm>
            <a:off x="7286449" y="3589973"/>
            <a:ext cx="2310902" cy="2339102"/>
          </a:xfrm>
          <a:prstGeom prst="rect">
            <a:avLst/>
          </a:prstGeom>
          <a:noFill/>
        </p:spPr>
        <p:txBody>
          <a:bodyPr wrap="square" rtlCol="0">
            <a:spAutoFit/>
          </a:bodyPr>
          <a:lstStyle/>
          <a:p>
            <a:r>
              <a:rPr lang="en-CA" sz="2400" b="1" dirty="0" smtClean="0">
                <a:solidFill>
                  <a:srgbClr val="7030A0"/>
                </a:solidFill>
                <a:latin typeface="Segoe UI" panose="020B0502040204020203" pitchFamily="34" charset="0"/>
                <a:cs typeface="Segoe UI" panose="020B0502040204020203" pitchFamily="34" charset="0"/>
              </a:rPr>
              <a:t>Be </a:t>
            </a:r>
            <a:r>
              <a:rPr lang="en-CA" sz="2400" b="1" dirty="0">
                <a:solidFill>
                  <a:srgbClr val="7030A0"/>
                </a:solidFill>
                <a:latin typeface="Segoe UI" panose="020B0502040204020203" pitchFamily="34" charset="0"/>
                <a:cs typeface="Segoe UI" panose="020B0502040204020203" pitchFamily="34" charset="0"/>
              </a:rPr>
              <a:t>as open as we </a:t>
            </a:r>
            <a:r>
              <a:rPr lang="en-CA" sz="2400" b="1" dirty="0" smtClean="0">
                <a:solidFill>
                  <a:srgbClr val="7030A0"/>
                </a:solidFill>
                <a:latin typeface="Segoe UI" panose="020B0502040204020203" pitchFamily="34" charset="0"/>
                <a:cs typeface="Segoe UI" panose="020B0502040204020203" pitchFamily="34" charset="0"/>
              </a:rPr>
              <a:t>can</a:t>
            </a:r>
            <a:endParaRPr lang="en-CA" sz="1400" dirty="0" smtClean="0"/>
          </a:p>
          <a:p>
            <a:r>
              <a:rPr lang="en-CA" sz="1400" dirty="0" smtClean="0"/>
              <a:t>by </a:t>
            </a:r>
            <a:r>
              <a:rPr lang="en-CA" sz="1400" dirty="0"/>
              <a:t>sharing source code, training data, and other relevant information, all while protecting personal information, system integration, and national security and defence</a:t>
            </a:r>
          </a:p>
        </p:txBody>
      </p:sp>
      <p:sp>
        <p:nvSpPr>
          <p:cNvPr id="15" name="TextBox 14"/>
          <p:cNvSpPr txBox="1"/>
          <p:nvPr/>
        </p:nvSpPr>
        <p:spPr>
          <a:xfrm>
            <a:off x="516656" y="1494473"/>
            <a:ext cx="8208586" cy="1138773"/>
          </a:xfrm>
          <a:prstGeom prst="rect">
            <a:avLst/>
          </a:prstGeom>
          <a:noFill/>
        </p:spPr>
        <p:txBody>
          <a:bodyPr wrap="square" rtlCol="0">
            <a:spAutoFit/>
          </a:bodyPr>
          <a:lstStyle/>
          <a:p>
            <a:r>
              <a:rPr lang="en-US" sz="2400" b="1" dirty="0" smtClean="0">
                <a:solidFill>
                  <a:srgbClr val="7030A0"/>
                </a:solidFill>
              </a:rPr>
              <a:t>The GC led on the D9 guiding principles for AI.</a:t>
            </a:r>
            <a:endParaRPr lang="en-CA" sz="2400" b="1" dirty="0" smtClean="0">
              <a:solidFill>
                <a:srgbClr val="7030A0"/>
              </a:solidFill>
            </a:endParaRPr>
          </a:p>
          <a:p>
            <a:endParaRPr lang="en-CA" sz="2400" dirty="0"/>
          </a:p>
          <a:p>
            <a:r>
              <a:rPr lang="en-CA" sz="2000" dirty="0" smtClean="0"/>
              <a:t>	To </a:t>
            </a:r>
            <a:r>
              <a:rPr lang="en-CA" sz="2000" dirty="0"/>
              <a:t>ensure the effective and ethical use of AI the government will</a:t>
            </a:r>
            <a:r>
              <a:rPr lang="en-CA" sz="2000" dirty="0" smtClean="0"/>
              <a:t>:</a:t>
            </a:r>
            <a:endParaRPr lang="en-CA" sz="2000" dirty="0"/>
          </a:p>
        </p:txBody>
      </p:sp>
      <p:sp>
        <p:nvSpPr>
          <p:cNvPr id="16" name="TextBox 15"/>
          <p:cNvSpPr txBox="1"/>
          <p:nvPr/>
        </p:nvSpPr>
        <p:spPr>
          <a:xfrm>
            <a:off x="9597351" y="3589973"/>
            <a:ext cx="2282675" cy="2708434"/>
          </a:xfrm>
          <a:prstGeom prst="rect">
            <a:avLst/>
          </a:prstGeom>
          <a:noFill/>
        </p:spPr>
        <p:txBody>
          <a:bodyPr wrap="square" rtlCol="0">
            <a:spAutoFit/>
          </a:bodyPr>
          <a:lstStyle/>
          <a:p>
            <a:r>
              <a:rPr lang="en-CA" sz="2400" b="1" dirty="0" smtClean="0">
                <a:solidFill>
                  <a:srgbClr val="7030A0"/>
                </a:solidFill>
                <a:latin typeface="Segoe UI" panose="020B0502040204020203" pitchFamily="34" charset="0"/>
                <a:cs typeface="Segoe UI" panose="020B0502040204020203" pitchFamily="34" charset="0"/>
              </a:rPr>
              <a:t>Provide </a:t>
            </a:r>
            <a:r>
              <a:rPr lang="en-CA" sz="2400" b="1" dirty="0">
                <a:solidFill>
                  <a:srgbClr val="7030A0"/>
                </a:solidFill>
                <a:latin typeface="Segoe UI" panose="020B0502040204020203" pitchFamily="34" charset="0"/>
                <a:cs typeface="Segoe UI" panose="020B0502040204020203" pitchFamily="34" charset="0"/>
              </a:rPr>
              <a:t>sufficient </a:t>
            </a:r>
            <a:r>
              <a:rPr lang="en-CA" sz="2400" b="1" dirty="0" smtClean="0">
                <a:solidFill>
                  <a:srgbClr val="7030A0"/>
                </a:solidFill>
                <a:latin typeface="Segoe UI" panose="020B0502040204020203" pitchFamily="34" charset="0"/>
                <a:cs typeface="Segoe UI" panose="020B0502040204020203" pitchFamily="34" charset="0"/>
              </a:rPr>
              <a:t>training</a:t>
            </a:r>
            <a:endParaRPr lang="en-CA" sz="1400" dirty="0" smtClean="0"/>
          </a:p>
          <a:p>
            <a:r>
              <a:rPr lang="en-CA" sz="1400" dirty="0" smtClean="0"/>
              <a:t>so </a:t>
            </a:r>
            <a:r>
              <a:rPr lang="en-CA" sz="1400" dirty="0"/>
              <a:t>that government employees developing and using AI solutions have the responsible design, function, and implementation skills needed to make AI-based public services better</a:t>
            </a:r>
          </a:p>
        </p:txBody>
      </p:sp>
      <p:sp>
        <p:nvSpPr>
          <p:cNvPr id="17" name="TextBox 16"/>
          <p:cNvSpPr txBox="1"/>
          <p:nvPr/>
        </p:nvSpPr>
        <p:spPr>
          <a:xfrm>
            <a:off x="11573819" y="6311462"/>
            <a:ext cx="825062" cy="369332"/>
          </a:xfrm>
          <a:prstGeom prst="rect">
            <a:avLst/>
          </a:prstGeom>
          <a:noFill/>
        </p:spPr>
        <p:txBody>
          <a:bodyPr wrap="square" rtlCol="0">
            <a:spAutoFit/>
          </a:bodyPr>
          <a:lstStyle/>
          <a:p>
            <a:r>
              <a:rPr lang="en-US" dirty="0" smtClean="0"/>
              <a:t>16</a:t>
            </a:r>
            <a:endParaRPr lang="en-CA" dirty="0"/>
          </a:p>
        </p:txBody>
      </p:sp>
      <p:sp>
        <p:nvSpPr>
          <p:cNvPr id="18" name="Rectangle 1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30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Policy and guidance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3" name="TextBox 2"/>
          <p:cNvSpPr txBox="1"/>
          <p:nvPr/>
        </p:nvSpPr>
        <p:spPr>
          <a:xfrm>
            <a:off x="927101" y="1435100"/>
            <a:ext cx="9613900" cy="3970318"/>
          </a:xfrm>
          <a:prstGeom prst="rect">
            <a:avLst/>
          </a:prstGeom>
          <a:noFill/>
        </p:spPr>
        <p:txBody>
          <a:bodyPr wrap="square" rtlCol="0">
            <a:spAutoFit/>
          </a:bodyPr>
          <a:lstStyle/>
          <a:p>
            <a:r>
              <a:rPr lang="en-CA" sz="2400" dirty="0" smtClean="0">
                <a:latin typeface="Yu Gothic" panose="020B0400000000000000" pitchFamily="34" charset="-128"/>
                <a:ea typeface="Yu Gothic" panose="020B0400000000000000" pitchFamily="34" charset="-128"/>
              </a:rPr>
              <a:t>TBS has rolled out rules, </a:t>
            </a:r>
            <a:r>
              <a:rPr lang="en-CA" sz="2400" dirty="0">
                <a:latin typeface="Yu Gothic" panose="020B0400000000000000" pitchFamily="34" charset="-128"/>
                <a:ea typeface="Yu Gothic" panose="020B0400000000000000" pitchFamily="34" charset="-128"/>
              </a:rPr>
              <a:t>standards, and tools necessary to implement AI </a:t>
            </a:r>
            <a:r>
              <a:rPr lang="en-CA" sz="2400" dirty="0" smtClean="0">
                <a:latin typeface="Yu Gothic" panose="020B0400000000000000" pitchFamily="34" charset="-128"/>
                <a:ea typeface="Yu Gothic" panose="020B0400000000000000" pitchFamily="34" charset="-128"/>
              </a:rPr>
              <a:t>responsibly: </a:t>
            </a:r>
          </a:p>
          <a:p>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3"/>
              </a:rPr>
              <a:t>Directive on Automated Decision Making</a:t>
            </a:r>
            <a:endParaRPr lang="en-CA" sz="2400" dirty="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a:latin typeface="Yu Gothic" panose="020B0400000000000000" pitchFamily="34" charset="-128"/>
                <a:ea typeface="Yu Gothic" panose="020B0400000000000000" pitchFamily="34" charset="-128"/>
                <a:hlinkClick r:id="rId4"/>
              </a:rPr>
              <a:t>Algorithmic Impact </a:t>
            </a:r>
            <a:r>
              <a:rPr lang="en-CA" sz="2400" dirty="0" smtClean="0">
                <a:latin typeface="Yu Gothic" panose="020B0400000000000000" pitchFamily="34" charset="-128"/>
                <a:ea typeface="Yu Gothic" panose="020B0400000000000000" pitchFamily="34" charset="-128"/>
                <a:hlinkClick r:id="rId4"/>
              </a:rPr>
              <a:t>Assessment</a:t>
            </a:r>
            <a:endParaRPr lang="en-CA" sz="2400" dirty="0" smtClean="0">
              <a:latin typeface="Yu Gothic" panose="020B0400000000000000" pitchFamily="34" charset="-128"/>
              <a:ea typeface="Yu Gothic" panose="020B0400000000000000" pitchFamily="34" charset="-128"/>
            </a:endParaRPr>
          </a:p>
          <a:p>
            <a:pPr marL="1485900" lvl="2" indent="-285750">
              <a:buFont typeface="Arial" panose="020B0604020202020204" pitchFamily="34" charset="0"/>
              <a:buChar char="•"/>
            </a:pPr>
            <a:r>
              <a:rPr lang="en-US" sz="2400" dirty="0" smtClean="0">
                <a:latin typeface="Yu Gothic" panose="020B0400000000000000" pitchFamily="34" charset="-128"/>
                <a:ea typeface="Yu Gothic" panose="020B0400000000000000" pitchFamily="34" charset="-128"/>
              </a:rPr>
              <a:t>A 35-minute questionnaire that helps departments assess the levels of risk and impact from AI applications for a given initiative</a:t>
            </a:r>
            <a:endParaRPr lang="en-CA" sz="2400" dirty="0" smtClean="0">
              <a:latin typeface="Yu Gothic" panose="020B0400000000000000" pitchFamily="34" charset="-128"/>
              <a:ea typeface="Yu Gothic" panose="020B0400000000000000" pitchFamily="34" charset="-128"/>
            </a:endParaRPr>
          </a:p>
          <a:p>
            <a:pPr marL="1028700" lvl="1" indent="-285750">
              <a:buFont typeface="Arial" panose="020B0604020202020204" pitchFamily="34" charset="0"/>
              <a:buChar char="•"/>
            </a:pPr>
            <a:r>
              <a:rPr lang="en-CA" sz="2400" dirty="0" smtClean="0">
                <a:latin typeface="Yu Gothic" panose="020B0400000000000000" pitchFamily="34" charset="-128"/>
                <a:ea typeface="Yu Gothic" panose="020B0400000000000000" pitchFamily="34" charset="-128"/>
                <a:hlinkClick r:id="rId5"/>
              </a:rPr>
              <a:t>Pre-qualified </a:t>
            </a:r>
            <a:r>
              <a:rPr lang="en-CA" sz="2400" dirty="0">
                <a:latin typeface="Yu Gothic" panose="020B0400000000000000" pitchFamily="34" charset="-128"/>
                <a:ea typeface="Yu Gothic" panose="020B0400000000000000" pitchFamily="34" charset="-128"/>
                <a:hlinkClick r:id="rId5"/>
              </a:rPr>
              <a:t>source list for AI vendors</a:t>
            </a:r>
            <a:endParaRPr lang="en-CA" sz="2400" dirty="0">
              <a:latin typeface="Yu Gothic" panose="020B0400000000000000" pitchFamily="34" charset="-128"/>
              <a:ea typeface="Yu Gothic" panose="020B0400000000000000" pitchFamily="34" charset="-128"/>
            </a:endParaRPr>
          </a:p>
          <a:p>
            <a:pPr lvl="1" indent="0">
              <a:buNone/>
            </a:pPr>
            <a:endParaRPr lang="en-CA" dirty="0">
              <a:latin typeface="Yu Gothic" panose="020B0400000000000000" pitchFamily="34" charset="-128"/>
              <a:ea typeface="Yu Gothic" panose="020B0400000000000000" pitchFamily="34" charset="-128"/>
            </a:endParaRPr>
          </a:p>
          <a:p>
            <a:endParaRPr lang="en-CA" dirty="0">
              <a:latin typeface="Yu Gothic" panose="020B0400000000000000" pitchFamily="34" charset="-128"/>
              <a:ea typeface="Yu Gothic" panose="020B0400000000000000" pitchFamily="34" charset="-128"/>
            </a:endParaRPr>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17</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37809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Top ten things to do next</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745256" y="1049297"/>
            <a:ext cx="10824444" cy="4093428"/>
          </a:xfrm>
          <a:prstGeom prst="rect">
            <a:avLst/>
          </a:prstGeom>
          <a:noFill/>
        </p:spPr>
        <p:txBody>
          <a:bodyPr wrap="square" rtlCol="0">
            <a:spAutoFit/>
          </a:bodyPr>
          <a:lstStyle/>
          <a:p>
            <a:pPr marL="342900" lvl="0" indent="-342900">
              <a:buFont typeface="+mj-lt"/>
              <a:buAutoNum type="arabicPeriod"/>
            </a:pPr>
            <a:r>
              <a:rPr lang="en-CA" sz="2000" dirty="0">
                <a:latin typeface="Segoe Condensed" panose="020B0606040200020203" pitchFamily="34" charset="0"/>
              </a:rPr>
              <a:t>Get </a:t>
            </a:r>
            <a:r>
              <a:rPr lang="en-CA" sz="2000" b="1" dirty="0">
                <a:latin typeface="Segoe Condensed" panose="020B0606040200020203" pitchFamily="34" charset="0"/>
              </a:rPr>
              <a:t>cloud</a:t>
            </a:r>
            <a:r>
              <a:rPr lang="en-CA" sz="2000" dirty="0">
                <a:latin typeface="Segoe Condensed" panose="020B0606040200020203" pitchFamily="34" charset="0"/>
              </a:rPr>
              <a:t> </a:t>
            </a:r>
            <a:r>
              <a:rPr lang="en-CA" sz="2000" dirty="0" smtClean="0">
                <a:latin typeface="Segoe Condensed" panose="020B0606040200020203" pitchFamily="34" charset="0"/>
              </a:rPr>
              <a:t>and </a:t>
            </a:r>
            <a:r>
              <a:rPr lang="en-CA" sz="2000" dirty="0">
                <a:latin typeface="Segoe Condensed" panose="020B0606040200020203" pitchFamily="34" charset="0"/>
              </a:rPr>
              <a:t>give your people access</a:t>
            </a:r>
          </a:p>
          <a:p>
            <a:pPr marL="342900" lvl="0" indent="-342900">
              <a:buFont typeface="+mj-lt"/>
              <a:buAutoNum type="arabicPeriod"/>
            </a:pPr>
            <a:r>
              <a:rPr lang="en-CA" sz="2000" dirty="0">
                <a:latin typeface="Segoe Condensed" panose="020B0606040200020203" pitchFamily="34" charset="0"/>
              </a:rPr>
              <a:t>Migrate or build your </a:t>
            </a:r>
            <a:r>
              <a:rPr lang="en-CA" sz="2000" b="1" dirty="0">
                <a:latin typeface="Segoe Condensed" panose="020B0606040200020203" pitchFamily="34" charset="0"/>
              </a:rPr>
              <a:t>business applications </a:t>
            </a:r>
            <a:r>
              <a:rPr lang="en-CA" sz="2000" b="1" dirty="0" smtClean="0">
                <a:latin typeface="Segoe Condensed" panose="020B0606040200020203" pitchFamily="34" charset="0"/>
              </a:rPr>
              <a:t>and data</a:t>
            </a:r>
          </a:p>
          <a:p>
            <a:pPr marL="342900" lvl="0" indent="-342900">
              <a:buFont typeface="+mj-lt"/>
              <a:buAutoNum type="arabicPeriod"/>
            </a:pPr>
            <a:r>
              <a:rPr lang="en-CA" sz="2000" dirty="0" smtClean="0">
                <a:latin typeface="Segoe Condensed" panose="020B0606040200020203" pitchFamily="34" charset="0"/>
              </a:rPr>
              <a:t>Give </a:t>
            </a:r>
            <a:r>
              <a:rPr lang="en-CA" sz="2000" dirty="0">
                <a:latin typeface="Segoe Condensed" panose="020B0606040200020203" pitchFamily="34" charset="0"/>
              </a:rPr>
              <a:t>your people </a:t>
            </a:r>
            <a:r>
              <a:rPr lang="en-CA" sz="2000" b="1" dirty="0" smtClean="0">
                <a:latin typeface="Segoe Condensed" panose="020B0606040200020203" pitchFamily="34" charset="0"/>
              </a:rPr>
              <a:t>access to modern data tools </a:t>
            </a:r>
            <a:r>
              <a:rPr lang="en-CA" sz="2000" dirty="0" smtClean="0">
                <a:latin typeface="Segoe Condensed" panose="020B0606040200020203" pitchFamily="34" charset="0"/>
              </a:rPr>
              <a:t>(</a:t>
            </a:r>
            <a:r>
              <a:rPr lang="en-CA" sz="2000" dirty="0">
                <a:latin typeface="Segoe Condensed" panose="020B0606040200020203" pitchFamily="34" charset="0"/>
              </a:rPr>
              <a:t>Python &amp; R) and the equipment they </a:t>
            </a:r>
            <a:r>
              <a:rPr lang="en-CA" sz="2000" dirty="0" smtClean="0">
                <a:latin typeface="Segoe Condensed" panose="020B0606040200020203" pitchFamily="34" charset="0"/>
              </a:rPr>
              <a:t>need:</a:t>
            </a:r>
            <a:endParaRPr lang="en-CA" sz="2000" dirty="0">
              <a:latin typeface="Segoe Condensed" panose="020B0606040200020203" pitchFamily="34" charset="0"/>
            </a:endParaRPr>
          </a:p>
          <a:p>
            <a:pPr marL="800100" lvl="1" indent="-342900">
              <a:buFont typeface="+mj-lt"/>
              <a:buAutoNum type="arabicPeriod"/>
            </a:pPr>
            <a:r>
              <a:rPr lang="en-CA" sz="2000" dirty="0">
                <a:latin typeface="Segoe Condensed" panose="020B0606040200020203" pitchFamily="34" charset="0"/>
              </a:rPr>
              <a:t>GPU </a:t>
            </a:r>
            <a:r>
              <a:rPr lang="en-CA" sz="2000" dirty="0" smtClean="0">
                <a:latin typeface="Segoe Condensed" panose="020B0606040200020203" pitchFamily="34" charset="0"/>
              </a:rPr>
              <a:t>acceleration</a:t>
            </a:r>
            <a:endParaRPr lang="en-CA" sz="2000" dirty="0">
              <a:latin typeface="Segoe Condensed" panose="020B0606040200020203" pitchFamily="34" charset="0"/>
            </a:endParaRPr>
          </a:p>
          <a:p>
            <a:pPr marL="800100" lvl="1" indent="-342900">
              <a:buFont typeface="+mj-lt"/>
              <a:buAutoNum type="arabicPeriod"/>
            </a:pPr>
            <a:r>
              <a:rPr lang="en-CA" sz="2000" dirty="0" smtClean="0">
                <a:latin typeface="Segoe Condensed" panose="020B0606040200020203" pitchFamily="34" charset="0"/>
              </a:rPr>
              <a:t>Linux</a:t>
            </a:r>
            <a:endParaRPr lang="en-CA" sz="2000" dirty="0">
              <a:latin typeface="Segoe Condensed" panose="020B0606040200020203" pitchFamily="34" charset="0"/>
            </a:endParaRPr>
          </a:p>
          <a:p>
            <a:pPr marL="800100" lvl="1" indent="-342900">
              <a:buFont typeface="+mj-lt"/>
              <a:buAutoNum type="arabicPeriod"/>
            </a:pPr>
            <a:r>
              <a:rPr lang="en-CA" sz="2000" dirty="0">
                <a:latin typeface="Segoe Condensed" panose="020B0606040200020203" pitchFamily="34" charset="0"/>
              </a:rPr>
              <a:t>Lots of libraries (</a:t>
            </a:r>
            <a:r>
              <a:rPr lang="en-CA" sz="2000" dirty="0" err="1">
                <a:latin typeface="Segoe Condensed" panose="020B0606040200020203" pitchFamily="34" charset="0"/>
              </a:rPr>
              <a:t>Tensorflow</a:t>
            </a:r>
            <a:r>
              <a:rPr lang="en-CA" sz="2000" dirty="0">
                <a:latin typeface="Segoe Condensed" panose="020B0606040200020203" pitchFamily="34" charset="0"/>
              </a:rPr>
              <a:t>, </a:t>
            </a:r>
            <a:r>
              <a:rPr lang="en-CA" sz="2000" dirty="0" err="1">
                <a:latin typeface="Segoe Condensed" panose="020B0606040200020203" pitchFamily="34" charset="0"/>
              </a:rPr>
              <a:t>Keras</a:t>
            </a:r>
            <a:r>
              <a:rPr lang="en-CA" sz="2000" dirty="0">
                <a:latin typeface="Segoe Condensed" panose="020B0606040200020203" pitchFamily="34" charset="0"/>
              </a:rPr>
              <a:t>, etc.)</a:t>
            </a:r>
          </a:p>
          <a:p>
            <a:pPr marL="342900" lvl="0" indent="-342900">
              <a:buFont typeface="+mj-lt"/>
              <a:buAutoNum type="arabicPeriod"/>
            </a:pPr>
            <a:r>
              <a:rPr lang="en-CA" sz="2000" dirty="0">
                <a:latin typeface="Segoe Condensed" panose="020B0606040200020203" pitchFamily="34" charset="0"/>
              </a:rPr>
              <a:t>Train </a:t>
            </a:r>
            <a:r>
              <a:rPr lang="en-CA" sz="2000" dirty="0" smtClean="0">
                <a:latin typeface="Segoe Condensed" panose="020B0606040200020203" pitchFamily="34" charset="0"/>
              </a:rPr>
              <a:t>or find </a:t>
            </a:r>
            <a:r>
              <a:rPr lang="en-CA" sz="2000" b="1" dirty="0" smtClean="0">
                <a:latin typeface="Segoe Condensed" panose="020B0606040200020203" pitchFamily="34" charset="0"/>
              </a:rPr>
              <a:t>specialized expertise</a:t>
            </a:r>
          </a:p>
          <a:p>
            <a:pPr marL="342900" lvl="0" indent="-342900">
              <a:buFont typeface="+mj-lt"/>
              <a:buAutoNum type="arabicPeriod"/>
            </a:pPr>
            <a:r>
              <a:rPr lang="en-CA" sz="2000" dirty="0" smtClean="0">
                <a:latin typeface="Segoe Condensed" panose="020B0606040200020203" pitchFamily="34" charset="0"/>
              </a:rPr>
              <a:t>Start running </a:t>
            </a:r>
            <a:r>
              <a:rPr lang="en-CA" sz="2000" b="1" dirty="0" smtClean="0">
                <a:latin typeface="Segoe Condensed" panose="020B0606040200020203" pitchFamily="34" charset="0"/>
              </a:rPr>
              <a:t>modern analytics and visualizations </a:t>
            </a:r>
            <a:r>
              <a:rPr lang="en-CA" sz="2000" dirty="0" smtClean="0">
                <a:latin typeface="Segoe Condensed" panose="020B0606040200020203" pitchFamily="34" charset="0"/>
              </a:rPr>
              <a:t>to understand your data</a:t>
            </a:r>
          </a:p>
          <a:p>
            <a:pPr marL="342900" lvl="0" indent="-342900">
              <a:buFont typeface="+mj-lt"/>
              <a:buAutoNum type="arabicPeriod"/>
            </a:pPr>
            <a:r>
              <a:rPr lang="en-CA" sz="2000" dirty="0" smtClean="0">
                <a:latin typeface="Segoe Condensed" panose="020B0606040200020203" pitchFamily="34" charset="0"/>
              </a:rPr>
              <a:t>Build </a:t>
            </a:r>
            <a:r>
              <a:rPr lang="en-CA" sz="2000" dirty="0">
                <a:latin typeface="Segoe Condensed" panose="020B0606040200020203" pitchFamily="34" charset="0"/>
              </a:rPr>
              <a:t>your </a:t>
            </a:r>
            <a:r>
              <a:rPr lang="en-CA" sz="2000" b="1" dirty="0">
                <a:latin typeface="Segoe Condensed" panose="020B0606040200020203" pitchFamily="34" charset="0"/>
              </a:rPr>
              <a:t>DevOps capacity </a:t>
            </a:r>
            <a:r>
              <a:rPr lang="en-CA" sz="2000" dirty="0">
                <a:latin typeface="Segoe Condensed" panose="020B0606040200020203" pitchFamily="34" charset="0"/>
              </a:rPr>
              <a:t>(testing, continuous integration/deployment, containerization, cluster-computing)</a:t>
            </a:r>
          </a:p>
          <a:p>
            <a:pPr marL="342900" lvl="0" indent="-342900">
              <a:buFont typeface="+mj-lt"/>
              <a:buAutoNum type="arabicPeriod"/>
            </a:pPr>
            <a:r>
              <a:rPr lang="en-CA" sz="2000" dirty="0">
                <a:latin typeface="Segoe Condensed" panose="020B0606040200020203" pitchFamily="34" charset="0"/>
              </a:rPr>
              <a:t>Pick a </a:t>
            </a:r>
            <a:r>
              <a:rPr lang="en-CA" sz="2000" b="1" dirty="0">
                <a:latin typeface="Segoe Condensed" panose="020B0606040200020203" pitchFamily="34" charset="0"/>
              </a:rPr>
              <a:t>business problem</a:t>
            </a:r>
          </a:p>
          <a:p>
            <a:pPr marL="342900" indent="-342900">
              <a:buFont typeface="+mj-lt"/>
              <a:buAutoNum type="arabicPeriod"/>
            </a:pPr>
            <a:r>
              <a:rPr lang="en-CA" sz="2000" b="1" dirty="0" smtClean="0">
                <a:latin typeface="Segoe Condensed" panose="020B0606040200020203" pitchFamily="34" charset="0"/>
              </a:rPr>
              <a:t>Develop and </a:t>
            </a:r>
            <a:r>
              <a:rPr lang="en-CA" sz="2000" b="1" dirty="0">
                <a:latin typeface="Segoe Condensed" panose="020B0606040200020203" pitchFamily="34" charset="0"/>
              </a:rPr>
              <a:t>test </a:t>
            </a:r>
            <a:r>
              <a:rPr lang="en-CA" sz="2000" dirty="0">
                <a:latin typeface="Segoe Condensed" panose="020B0606040200020203" pitchFamily="34" charset="0"/>
              </a:rPr>
              <a:t>your </a:t>
            </a:r>
            <a:r>
              <a:rPr lang="en-CA" sz="2000" dirty="0" smtClean="0">
                <a:latin typeface="Segoe Condensed" panose="020B0606040200020203" pitchFamily="34" charset="0"/>
              </a:rPr>
              <a:t>models, continuously, </a:t>
            </a:r>
            <a:r>
              <a:rPr lang="en-CA" sz="2000" dirty="0">
                <a:latin typeface="Segoe Condensed" panose="020B0606040200020203" pitchFamily="34" charset="0"/>
              </a:rPr>
              <a:t>with a </a:t>
            </a:r>
            <a:r>
              <a:rPr lang="en-CA" sz="2000" dirty="0" smtClean="0">
                <a:latin typeface="Segoe Condensed" panose="020B0606040200020203" pitchFamily="34" charset="0"/>
              </a:rPr>
              <a:t>multi-disciplinary team</a:t>
            </a:r>
            <a:endParaRPr lang="en-CA" sz="2000" dirty="0">
              <a:latin typeface="Segoe Condensed" panose="020B0606040200020203" pitchFamily="34" charset="0"/>
            </a:endParaRPr>
          </a:p>
          <a:p>
            <a:pPr marL="342900" lvl="0" indent="-342900">
              <a:buFont typeface="+mj-lt"/>
              <a:buAutoNum type="arabicPeriod"/>
            </a:pPr>
            <a:r>
              <a:rPr lang="en-CA" sz="2000" dirty="0">
                <a:latin typeface="Segoe Condensed" panose="020B0606040200020203" pitchFamily="34" charset="0"/>
              </a:rPr>
              <a:t>Develop a </a:t>
            </a:r>
            <a:r>
              <a:rPr lang="en-CA" sz="2000" b="1" dirty="0">
                <a:latin typeface="Segoe Condensed" panose="020B0606040200020203" pitchFamily="34" charset="0"/>
              </a:rPr>
              <a:t>data pipeline </a:t>
            </a:r>
            <a:r>
              <a:rPr lang="en-CA" sz="2000" dirty="0">
                <a:latin typeface="Segoe Condensed" panose="020B0606040200020203" pitchFamily="34" charset="0"/>
              </a:rPr>
              <a:t>around your models</a:t>
            </a:r>
          </a:p>
          <a:p>
            <a:pPr marL="342900" lvl="0" indent="-342900">
              <a:buFont typeface="+mj-lt"/>
              <a:buAutoNum type="arabicPeriod"/>
            </a:pPr>
            <a:r>
              <a:rPr lang="en-US" sz="2000" dirty="0" smtClean="0">
                <a:latin typeface="Segoe Condensed" panose="020B0606040200020203" pitchFamily="34" charset="0"/>
              </a:rPr>
              <a:t>Improve </a:t>
            </a:r>
            <a:r>
              <a:rPr lang="en-US" sz="2000" b="1" dirty="0" smtClean="0">
                <a:latin typeface="Segoe Condensed" panose="020B0606040200020203" pitchFamily="34" charset="0"/>
              </a:rPr>
              <a:t>policy, service, and program outcomes </a:t>
            </a:r>
            <a:r>
              <a:rPr lang="en-US" sz="2000" dirty="0" smtClean="0">
                <a:latin typeface="Segoe Condensed" panose="020B0606040200020203" pitchFamily="34" charset="0"/>
              </a:rPr>
              <a:t>using AI</a:t>
            </a:r>
            <a:endParaRPr lang="en-CA" sz="2000" b="1" dirty="0">
              <a:latin typeface="Segoe Condensed" panose="020B0606040200020203" pitchFamily="34" charset="0"/>
            </a:endParaRPr>
          </a:p>
        </p:txBody>
      </p:sp>
      <p:sp>
        <p:nvSpPr>
          <p:cNvPr id="8" name="TextBox 7"/>
          <p:cNvSpPr txBox="1"/>
          <p:nvPr/>
        </p:nvSpPr>
        <p:spPr>
          <a:xfrm>
            <a:off x="796953" y="6167651"/>
            <a:ext cx="10824444" cy="400110"/>
          </a:xfrm>
          <a:prstGeom prst="rect">
            <a:avLst/>
          </a:prstGeom>
          <a:noFill/>
        </p:spPr>
        <p:txBody>
          <a:bodyPr wrap="square" rtlCol="0">
            <a:spAutoFit/>
          </a:bodyPr>
          <a:lstStyle/>
          <a:p>
            <a:pPr lvl="0"/>
            <a:r>
              <a:rPr lang="en-CA" sz="2000" dirty="0" smtClean="0">
                <a:latin typeface="Segoe Condensed" panose="020B0606040200020203" pitchFamily="34" charset="0"/>
              </a:rPr>
              <a:t>…if you’re not ready for #1-6, you’re not ready to apply AI to business problems. </a:t>
            </a:r>
            <a:endParaRPr lang="en-CA" sz="2000" b="1" dirty="0">
              <a:latin typeface="Segoe Condensed" panose="020B0606040200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18</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2327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Practical next steps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669056" y="2420897"/>
            <a:ext cx="10824444" cy="2246769"/>
          </a:xfrm>
          <a:prstGeom prst="rect">
            <a:avLst/>
          </a:prstGeom>
          <a:noFill/>
        </p:spPr>
        <p:txBody>
          <a:bodyPr wrap="square" rtlCol="0">
            <a:spAutoFit/>
          </a:bodyPr>
          <a:lstStyle/>
          <a:p>
            <a:pPr lvl="0"/>
            <a:r>
              <a:rPr lang="en-US" sz="2000" dirty="0" smtClean="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3"/>
              </a:rPr>
              <a:t>neil.bouwer@Canada.ca</a:t>
            </a:r>
            <a:r>
              <a:rPr lang="en-US" sz="2000" dirty="0" smtClean="0">
                <a:latin typeface="Yu Gothic" panose="020B0400000000000000" pitchFamily="34" charset="-128"/>
                <a:ea typeface="Yu Gothic" panose="020B0400000000000000" pitchFamily="34" charset="-128"/>
              </a:rPr>
              <a:t> to talk </a:t>
            </a:r>
            <a:r>
              <a:rPr lang="en-US" sz="2000" b="1" dirty="0" smtClean="0">
                <a:latin typeface="Yu Gothic" panose="020B0400000000000000" pitchFamily="34" charset="-128"/>
                <a:ea typeface="Yu Gothic" panose="020B0400000000000000" pitchFamily="34" charset="-128"/>
              </a:rPr>
              <a:t>AI for program, policy, and service improvement</a:t>
            </a:r>
          </a:p>
          <a:p>
            <a:pPr lvl="0"/>
            <a:endParaRPr lang="en-US" sz="2000" dirty="0">
              <a:latin typeface="Yu Gothic" panose="020B0400000000000000" pitchFamily="34" charset="-128"/>
              <a:ea typeface="Yu Gothic" panose="020B0400000000000000" pitchFamily="34" charset="-128"/>
            </a:endParaRPr>
          </a:p>
          <a:p>
            <a:pPr lvl="0"/>
            <a:r>
              <a:rPr lang="en-US" sz="2000" dirty="0" smtClean="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4"/>
              </a:rPr>
              <a:t>christopher.allison@Canada.ca</a:t>
            </a:r>
            <a:r>
              <a:rPr lang="en-US" sz="2000" dirty="0" smtClean="0">
                <a:latin typeface="Yu Gothic" panose="020B0400000000000000" pitchFamily="34" charset="-128"/>
                <a:ea typeface="Yu Gothic" panose="020B0400000000000000" pitchFamily="34" charset="-128"/>
              </a:rPr>
              <a:t> to partner on </a:t>
            </a:r>
            <a:r>
              <a:rPr lang="en-US" sz="2000" b="1" dirty="0" smtClean="0">
                <a:latin typeface="Yu Gothic" panose="020B0400000000000000" pitchFamily="34" charset="-128"/>
                <a:ea typeface="Yu Gothic" panose="020B0400000000000000" pitchFamily="34" charset="-128"/>
              </a:rPr>
              <a:t>AI pathfinder projects </a:t>
            </a:r>
            <a:r>
              <a:rPr lang="en-US" sz="2000" dirty="0" smtClean="0">
                <a:latin typeface="Yu Gothic" panose="020B0400000000000000" pitchFamily="34" charset="-128"/>
                <a:ea typeface="Yu Gothic" panose="020B0400000000000000" pitchFamily="34" charset="-128"/>
              </a:rPr>
              <a:t>with the Digital Academy</a:t>
            </a:r>
          </a:p>
          <a:p>
            <a:pPr lvl="0"/>
            <a:endParaRPr lang="en-US" sz="2000" dirty="0">
              <a:latin typeface="Yu Gothic" panose="020B0400000000000000" pitchFamily="34" charset="-128"/>
              <a:ea typeface="Yu Gothic" panose="020B0400000000000000" pitchFamily="34" charset="-128"/>
            </a:endParaRPr>
          </a:p>
          <a:p>
            <a:pPr lvl="0"/>
            <a:r>
              <a:rPr lang="en-US" sz="2000" dirty="0">
                <a:latin typeface="Yu Gothic" panose="020B0400000000000000" pitchFamily="34" charset="-128"/>
                <a:ea typeface="Yu Gothic" panose="020B0400000000000000" pitchFamily="34" charset="-128"/>
              </a:rPr>
              <a:t>Email </a:t>
            </a:r>
            <a:r>
              <a:rPr lang="en-US" sz="2000" dirty="0" smtClean="0">
                <a:latin typeface="Yu Gothic" panose="020B0400000000000000" pitchFamily="34" charset="-128"/>
                <a:ea typeface="Yu Gothic" panose="020B0400000000000000" pitchFamily="34" charset="-128"/>
                <a:hlinkClick r:id="rId5"/>
              </a:rPr>
              <a:t>csps.digitalacademy-academiedunumerique.efpc@canada.ca</a:t>
            </a:r>
            <a:r>
              <a:rPr lang="en-US" sz="2000" dirty="0" smtClean="0">
                <a:latin typeface="Yu Gothic" panose="020B0400000000000000" pitchFamily="34" charset="-128"/>
                <a:ea typeface="Yu Gothic" panose="020B0400000000000000" pitchFamily="34" charset="-128"/>
              </a:rPr>
              <a:t> for information about </a:t>
            </a:r>
            <a:r>
              <a:rPr lang="en-US" sz="2000" b="1" dirty="0" smtClean="0">
                <a:latin typeface="Yu Gothic" panose="020B0400000000000000" pitchFamily="34" charset="-128"/>
                <a:ea typeface="Yu Gothic" panose="020B0400000000000000" pitchFamily="34" charset="-128"/>
              </a:rPr>
              <a:t>the Digital Academy </a:t>
            </a:r>
            <a:r>
              <a:rPr lang="en-US" sz="2000" dirty="0" smtClean="0">
                <a:latin typeface="Yu Gothic" panose="020B0400000000000000" pitchFamily="34" charset="-128"/>
                <a:ea typeface="Yu Gothic" panose="020B0400000000000000" pitchFamily="34" charset="-128"/>
              </a:rPr>
              <a:t>and building capacity and mindsets for digital</a:t>
            </a:r>
            <a:endParaRPr lang="en-CA" sz="2000" b="1" dirty="0">
              <a:latin typeface="Yu Gothic" panose="020B0400000000000000" pitchFamily="34" charset="-128"/>
              <a:ea typeface="Yu Gothic" panose="020B0400000000000000" pitchFamily="34" charset="-128"/>
            </a:endParaRPr>
          </a:p>
        </p:txBody>
      </p:sp>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19</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2127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Defined</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6" name="Picture 6" descr="Artificial Intelligence, Brain, Think, Contr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8427" y="2325895"/>
            <a:ext cx="2944800" cy="19632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028227" y="2325895"/>
            <a:ext cx="4306274" cy="1846659"/>
          </a:xfrm>
          <a:prstGeom prst="rect">
            <a:avLst/>
          </a:prstGeom>
          <a:noFill/>
        </p:spPr>
        <p:txBody>
          <a:bodyPr wrap="square" rtlCol="0">
            <a:spAutoFit/>
          </a:bodyPr>
          <a:lstStyle/>
          <a:p>
            <a:r>
              <a:rPr lang="en-US" sz="2400" b="1" dirty="0">
                <a:solidFill>
                  <a:srgbClr val="7030A0"/>
                </a:solidFill>
                <a:latin typeface="Segoe UI" panose="020B0502040204020203" pitchFamily="34" charset="0"/>
                <a:cs typeface="Segoe UI" panose="020B0502040204020203" pitchFamily="34" charset="0"/>
              </a:rPr>
              <a:t>Artificial intelligence (</a:t>
            </a:r>
            <a:r>
              <a:rPr lang="en-US" sz="2400" b="1" dirty="0" smtClean="0">
                <a:solidFill>
                  <a:srgbClr val="7030A0"/>
                </a:solidFill>
                <a:latin typeface="Segoe UI" panose="020B0502040204020203" pitchFamily="34" charset="0"/>
                <a:cs typeface="Segoe UI" panose="020B0502040204020203" pitchFamily="34" charset="0"/>
              </a:rPr>
              <a:t>AI)</a:t>
            </a:r>
          </a:p>
          <a:p>
            <a:r>
              <a:rPr lang="en-CA" dirty="0" smtClean="0">
                <a:solidFill>
                  <a:schemeClr val="tx1">
                    <a:lumMod val="75000"/>
                    <a:lumOff val="25000"/>
                  </a:schemeClr>
                </a:solidFill>
                <a:latin typeface="Segoe UI" panose="020B0502040204020203" pitchFamily="34" charset="0"/>
                <a:cs typeface="Segoe UI" panose="020B0502040204020203" pitchFamily="34" charset="0"/>
              </a:rPr>
              <a:t>is </a:t>
            </a:r>
            <a:r>
              <a:rPr lang="en-CA" dirty="0">
                <a:solidFill>
                  <a:schemeClr val="tx1">
                    <a:lumMod val="75000"/>
                    <a:lumOff val="25000"/>
                  </a:schemeClr>
                </a:solidFill>
                <a:latin typeface="Segoe UI" panose="020B0502040204020203" pitchFamily="34" charset="0"/>
                <a:cs typeface="Segoe UI" panose="020B0502040204020203" pitchFamily="34" charset="0"/>
              </a:rPr>
              <a:t>a term used to describe a suite of related technologies intended to simulate and enhance human cognitive capabilities, such as pattern recognition, judgement, vision, or hearing.</a:t>
            </a:r>
            <a:endParaRPr lang="en-CA" dirty="0">
              <a:solidFill>
                <a:srgbClr val="7030A0"/>
              </a:solidFill>
              <a:latin typeface="Segoe UI" panose="020B0502040204020203" pitchFamily="34" charset="0"/>
              <a:cs typeface="Segoe UI" panose="020B0502040204020203" pitchFamily="34" charset="0"/>
            </a:endParaRPr>
          </a:p>
        </p:txBody>
      </p:sp>
      <p:sp>
        <p:nvSpPr>
          <p:cNvPr id="2" name="TextBox 1"/>
          <p:cNvSpPr txBox="1"/>
          <p:nvPr/>
        </p:nvSpPr>
        <p:spPr>
          <a:xfrm>
            <a:off x="11573819" y="6311462"/>
            <a:ext cx="825062" cy="369332"/>
          </a:xfrm>
          <a:prstGeom prst="rect">
            <a:avLst/>
          </a:prstGeom>
          <a:noFill/>
        </p:spPr>
        <p:txBody>
          <a:bodyPr wrap="square" rtlCol="0">
            <a:spAutoFit/>
          </a:bodyPr>
          <a:lstStyle/>
          <a:p>
            <a:r>
              <a:rPr lang="en-US" dirty="0"/>
              <a:t>2</a:t>
            </a:r>
            <a:endParaRPr lang="en-CA" dirty="0"/>
          </a:p>
        </p:txBody>
      </p:sp>
    </p:spTree>
    <p:extLst>
      <p:ext uri="{BB962C8B-B14F-4D97-AF65-F5344CB8AC3E}">
        <p14:creationId xmlns:p14="http://schemas.microsoft.com/office/powerpoint/2010/main" val="3670949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a:t>
            </a:r>
            <a:r>
              <a:rPr lang="en-US" sz="4000" dirty="0" err="1" smtClean="0">
                <a:solidFill>
                  <a:schemeClr val="tx1">
                    <a:lumMod val="75000"/>
                    <a:lumOff val="25000"/>
                  </a:schemeClr>
                </a:solidFill>
                <a:latin typeface="Yu Gothic" panose="020B0400000000000000" pitchFamily="34" charset="-128"/>
                <a:ea typeface="Yu Gothic" panose="020B0400000000000000" pitchFamily="34" charset="-128"/>
              </a:rPr>
              <a:t>nnex</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TextBox 6"/>
          <p:cNvSpPr txBox="1"/>
          <p:nvPr/>
        </p:nvSpPr>
        <p:spPr>
          <a:xfrm>
            <a:off x="11573819" y="6311462"/>
            <a:ext cx="825062" cy="369332"/>
          </a:xfrm>
          <a:prstGeom prst="rect">
            <a:avLst/>
          </a:prstGeom>
          <a:noFill/>
        </p:spPr>
        <p:txBody>
          <a:bodyPr wrap="square" rtlCol="0">
            <a:spAutoFit/>
          </a:bodyPr>
          <a:lstStyle/>
          <a:p>
            <a:r>
              <a:rPr lang="en-US" dirty="0" smtClean="0"/>
              <a:t>20</a:t>
            </a:r>
            <a:endParaRPr lang="en-CA" dirty="0"/>
          </a:p>
        </p:txBody>
      </p:sp>
      <p:sp>
        <p:nvSpPr>
          <p:cNvPr id="8" name="Rectangle 7"/>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6596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Reading list </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7" name="TextBox 6"/>
          <p:cNvSpPr txBox="1"/>
          <p:nvPr/>
        </p:nvSpPr>
        <p:spPr>
          <a:xfrm>
            <a:off x="2091260" y="1351170"/>
            <a:ext cx="3001244" cy="1323439"/>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Prediction Machines</a:t>
            </a:r>
          </a:p>
          <a:p>
            <a:pPr lvl="0"/>
            <a:r>
              <a:rPr lang="en-US" sz="2000" dirty="0">
                <a:latin typeface="Yu Gothic" panose="020B0400000000000000" pitchFamily="34" charset="-128"/>
                <a:ea typeface="Yu Gothic" panose="020B0400000000000000" pitchFamily="34" charset="-128"/>
              </a:rPr>
              <a:t>Ajay Agrawal, </a:t>
            </a:r>
            <a:r>
              <a:rPr lang="en-US" sz="2000" dirty="0" err="1">
                <a:latin typeface="Yu Gothic" panose="020B0400000000000000" pitchFamily="34" charset="-128"/>
                <a:ea typeface="Yu Gothic" panose="020B0400000000000000" pitchFamily="34" charset="-128"/>
              </a:rPr>
              <a:t>Avi</a:t>
            </a:r>
            <a:r>
              <a:rPr lang="en-US" sz="2000" dirty="0">
                <a:latin typeface="Yu Gothic" panose="020B0400000000000000" pitchFamily="34" charset="-128"/>
                <a:ea typeface="Yu Gothic" panose="020B0400000000000000" pitchFamily="34" charset="-128"/>
              </a:rPr>
              <a:t> Goldfarb, and Joshua </a:t>
            </a:r>
            <a:r>
              <a:rPr lang="en-US" sz="2000" dirty="0" err="1">
                <a:latin typeface="Yu Gothic" panose="020B0400000000000000" pitchFamily="34" charset="-128"/>
                <a:ea typeface="Yu Gothic" panose="020B0400000000000000" pitchFamily="34" charset="-128"/>
              </a:rPr>
              <a:t>Gans</a:t>
            </a:r>
            <a:r>
              <a:rPr lang="en-US" sz="2000" dirty="0">
                <a:latin typeface="Yu Gothic" panose="020B0400000000000000" pitchFamily="34" charset="-128"/>
                <a:ea typeface="Yu Gothic" panose="020B0400000000000000" pitchFamily="34" charset="-128"/>
              </a:rPr>
              <a:t> </a:t>
            </a:r>
            <a:endParaRPr lang="en-US" sz="2000" dirty="0" smtClean="0">
              <a:latin typeface="Yu Gothic" panose="020B0400000000000000" pitchFamily="34" charset="-128"/>
              <a:ea typeface="Yu Gothic" panose="020B0400000000000000" pitchFamily="34" charset="-128"/>
            </a:endParaRPr>
          </a:p>
        </p:txBody>
      </p:sp>
      <p:sp>
        <p:nvSpPr>
          <p:cNvPr id="8" name="AutoShape 4" descr="Prediction Machines: The Simple Economics of Artificial Intelligence by Ajay Agraw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p:cNvPicPr>
            <a:picLocks noChangeAspect="1"/>
          </p:cNvPicPr>
          <p:nvPr/>
        </p:nvPicPr>
        <p:blipFill>
          <a:blip r:embed="rId3"/>
          <a:stretch>
            <a:fillRect/>
          </a:stretch>
        </p:blipFill>
        <p:spPr>
          <a:xfrm>
            <a:off x="612775" y="1351170"/>
            <a:ext cx="1470319" cy="2217530"/>
          </a:xfrm>
          <a:prstGeom prst="rect">
            <a:avLst/>
          </a:prstGeom>
        </p:spPr>
      </p:pic>
      <p:pic>
        <p:nvPicPr>
          <p:cNvPr id="11" name="Picture 10"/>
          <p:cNvPicPr>
            <a:picLocks noChangeAspect="1"/>
          </p:cNvPicPr>
          <p:nvPr/>
        </p:nvPicPr>
        <p:blipFill>
          <a:blip r:embed="rId4"/>
          <a:stretch>
            <a:fillRect/>
          </a:stretch>
        </p:blipFill>
        <p:spPr>
          <a:xfrm>
            <a:off x="612776" y="4006850"/>
            <a:ext cx="1469404" cy="2216150"/>
          </a:xfrm>
          <a:prstGeom prst="rect">
            <a:avLst/>
          </a:prstGeom>
        </p:spPr>
      </p:pic>
      <p:sp>
        <p:nvSpPr>
          <p:cNvPr id="12" name="TextBox 11"/>
          <p:cNvSpPr txBox="1"/>
          <p:nvPr/>
        </p:nvSpPr>
        <p:spPr>
          <a:xfrm>
            <a:off x="2082180" y="3986282"/>
            <a:ext cx="10824444" cy="707886"/>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Machine of Loving Grace</a:t>
            </a:r>
            <a:endParaRPr lang="en-CA" sz="2000" b="1" dirty="0">
              <a:latin typeface="Yu Gothic" panose="020B0400000000000000" pitchFamily="34" charset="-128"/>
              <a:ea typeface="Yu Gothic" panose="020B0400000000000000" pitchFamily="34" charset="-128"/>
            </a:endParaRPr>
          </a:p>
          <a:p>
            <a:pPr lvl="0"/>
            <a:r>
              <a:rPr lang="en-US" sz="2000" dirty="0" smtClean="0">
                <a:latin typeface="Yu Gothic" panose="020B0400000000000000" pitchFamily="34" charset="-128"/>
                <a:ea typeface="Yu Gothic" panose="020B0400000000000000" pitchFamily="34" charset="-128"/>
              </a:rPr>
              <a:t>John </a:t>
            </a:r>
            <a:r>
              <a:rPr lang="en-US" sz="2000" dirty="0" err="1" smtClean="0">
                <a:latin typeface="Yu Gothic" panose="020B0400000000000000" pitchFamily="34" charset="-128"/>
                <a:ea typeface="Yu Gothic" panose="020B0400000000000000" pitchFamily="34" charset="-128"/>
              </a:rPr>
              <a:t>Markoff</a:t>
            </a:r>
            <a:endParaRPr lang="en-US" sz="2000" dirty="0" smtClean="0">
              <a:latin typeface="Yu Gothic" panose="020B0400000000000000" pitchFamily="34" charset="-128"/>
              <a:ea typeface="Yu Gothic" panose="020B0400000000000000" pitchFamily="34" charset="-128"/>
            </a:endParaRPr>
          </a:p>
        </p:txBody>
      </p:sp>
      <p:pic>
        <p:nvPicPr>
          <p:cNvPr id="7176" name="Picture 8" descr="Edge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5476" y="1371738"/>
            <a:ext cx="3116862" cy="2217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22338" y="1351170"/>
            <a:ext cx="3001244" cy="1354217"/>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The AI Revolution</a:t>
            </a:r>
          </a:p>
          <a:p>
            <a:pPr lvl="0"/>
            <a:r>
              <a:rPr lang="en-US" sz="2000" dirty="0" smtClean="0">
                <a:latin typeface="Yu Gothic" panose="020B0400000000000000" pitchFamily="34" charset="-128"/>
                <a:ea typeface="Yu Gothic" panose="020B0400000000000000" pitchFamily="34" charset="-128"/>
              </a:rPr>
              <a:t>Tim Urban</a:t>
            </a:r>
          </a:p>
          <a:p>
            <a:pPr lvl="0"/>
            <a:r>
              <a:rPr lang="en-US" sz="1400" dirty="0">
                <a:latin typeface="Yu Gothic" panose="020B0400000000000000" pitchFamily="34" charset="-128"/>
                <a:ea typeface="Yu Gothic" panose="020B0400000000000000" pitchFamily="34" charset="-128"/>
              </a:rPr>
              <a:t>https://waitbutwhy.com/2015/01/artificial-intelligence-revolution-1.html</a:t>
            </a:r>
            <a:endParaRPr lang="en-US" sz="1400" dirty="0" smtClean="0">
              <a:latin typeface="Yu Gothic" panose="020B0400000000000000" pitchFamily="34" charset="-128"/>
              <a:ea typeface="Yu Gothic" panose="020B0400000000000000" pitchFamily="34" charset="-128"/>
            </a:endParaRPr>
          </a:p>
        </p:txBody>
      </p:sp>
      <p:pic>
        <p:nvPicPr>
          <p:cNvPr id="13" name="Picture 12"/>
          <p:cNvPicPr>
            <a:picLocks noChangeAspect="1"/>
          </p:cNvPicPr>
          <p:nvPr/>
        </p:nvPicPr>
        <p:blipFill>
          <a:blip r:embed="rId6"/>
          <a:stretch>
            <a:fillRect/>
          </a:stretch>
        </p:blipFill>
        <p:spPr>
          <a:xfrm>
            <a:off x="5705476" y="4006850"/>
            <a:ext cx="3114045" cy="1771650"/>
          </a:xfrm>
          <a:prstGeom prst="rect">
            <a:avLst/>
          </a:prstGeom>
        </p:spPr>
      </p:pic>
      <p:sp>
        <p:nvSpPr>
          <p:cNvPr id="16" name="TextBox 15"/>
          <p:cNvSpPr txBox="1"/>
          <p:nvPr/>
        </p:nvSpPr>
        <p:spPr>
          <a:xfrm>
            <a:off x="8943097" y="4006850"/>
            <a:ext cx="3001244" cy="1754326"/>
          </a:xfrm>
          <a:prstGeom prst="rect">
            <a:avLst/>
          </a:prstGeom>
          <a:noFill/>
        </p:spPr>
        <p:txBody>
          <a:bodyPr wrap="square" rtlCol="0">
            <a:spAutoFit/>
          </a:bodyPr>
          <a:lstStyle/>
          <a:p>
            <a:pPr lvl="0"/>
            <a:r>
              <a:rPr lang="en-US" sz="2000" b="1" dirty="0" smtClean="0">
                <a:latin typeface="Yu Gothic" panose="020B0400000000000000" pitchFamily="34" charset="-128"/>
                <a:ea typeface="Yu Gothic" panose="020B0400000000000000" pitchFamily="34" charset="-128"/>
              </a:rPr>
              <a:t>AI, </a:t>
            </a:r>
            <a:r>
              <a:rPr lang="en-US" sz="2000" b="1" dirty="0" err="1" smtClean="0">
                <a:latin typeface="Yu Gothic" panose="020B0400000000000000" pitchFamily="34" charset="-128"/>
                <a:ea typeface="Yu Gothic" panose="020B0400000000000000" pitchFamily="34" charset="-128"/>
              </a:rPr>
              <a:t>Youtube</a:t>
            </a:r>
            <a:r>
              <a:rPr lang="en-US" sz="2000" b="1" dirty="0" smtClean="0">
                <a:latin typeface="Yu Gothic" panose="020B0400000000000000" pitchFamily="34" charset="-128"/>
                <a:ea typeface="Yu Gothic" panose="020B0400000000000000" pitchFamily="34" charset="-128"/>
              </a:rPr>
              <a:t>, and publishing in two languages fast</a:t>
            </a:r>
          </a:p>
          <a:p>
            <a:pPr lvl="0"/>
            <a:r>
              <a:rPr lang="en-US" sz="2000" dirty="0" smtClean="0">
                <a:latin typeface="Yu Gothic" panose="020B0400000000000000" pitchFamily="34" charset="-128"/>
                <a:ea typeface="Yu Gothic" panose="020B0400000000000000" pitchFamily="34" charset="-128"/>
              </a:rPr>
              <a:t>The Digital Academy</a:t>
            </a:r>
          </a:p>
          <a:p>
            <a:pPr lvl="0"/>
            <a:r>
              <a:rPr lang="en-US" sz="1400" dirty="0">
                <a:latin typeface="Yu Gothic" panose="020B0400000000000000" pitchFamily="34" charset="-128"/>
                <a:ea typeface="Yu Gothic" panose="020B0400000000000000" pitchFamily="34" charset="-128"/>
              </a:rPr>
              <a:t>https://en.busrides-trajetsenbus.ca/episode-2/</a:t>
            </a:r>
            <a:endParaRPr lang="en-US" sz="1400" dirty="0" smtClean="0">
              <a:latin typeface="Yu Gothic" panose="020B0400000000000000" pitchFamily="34" charset="-128"/>
              <a:ea typeface="Yu Gothic" panose="020B0400000000000000" pitchFamily="34" charset="-128"/>
            </a:endParaRPr>
          </a:p>
        </p:txBody>
      </p:sp>
      <p:sp>
        <p:nvSpPr>
          <p:cNvPr id="15" name="TextBox 14"/>
          <p:cNvSpPr txBox="1"/>
          <p:nvPr/>
        </p:nvSpPr>
        <p:spPr>
          <a:xfrm>
            <a:off x="11573819" y="6311462"/>
            <a:ext cx="825062" cy="369332"/>
          </a:xfrm>
          <a:prstGeom prst="rect">
            <a:avLst/>
          </a:prstGeom>
          <a:noFill/>
        </p:spPr>
        <p:txBody>
          <a:bodyPr wrap="square" rtlCol="0">
            <a:spAutoFit/>
          </a:bodyPr>
          <a:lstStyle/>
          <a:p>
            <a:r>
              <a:rPr lang="en-US" dirty="0" smtClean="0"/>
              <a:t>21</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6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3"/>
          <a:srcRect t="744"/>
          <a:stretch/>
        </p:blipFill>
        <p:spPr>
          <a:xfrm>
            <a:off x="436098" y="1033975"/>
            <a:ext cx="11587089" cy="5824025"/>
          </a:xfrm>
          <a:prstGeom prst="rect">
            <a:avLst/>
          </a:prstGeom>
        </p:spPr>
      </p:pic>
      <p:sp>
        <p:nvSpPr>
          <p:cNvPr id="8" name="Oval 7"/>
          <p:cNvSpPr/>
          <p:nvPr/>
        </p:nvSpPr>
        <p:spPr>
          <a:xfrm>
            <a:off x="3886200" y="1982358"/>
            <a:ext cx="1167242" cy="1167242"/>
          </a:xfrm>
          <a:prstGeom prst="ellipse">
            <a:avLst/>
          </a:prstGeom>
          <a:noFill/>
          <a:ln w="50800">
            <a:solidFill>
              <a:srgbClr val="C07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765300" y="4281058"/>
            <a:ext cx="1167242" cy="1167242"/>
          </a:xfrm>
          <a:prstGeom prst="ellipse">
            <a:avLst/>
          </a:prstGeom>
          <a:noFill/>
          <a:ln w="50800">
            <a:solidFill>
              <a:srgbClr val="506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162800" y="1449537"/>
            <a:ext cx="1167242" cy="1167242"/>
          </a:xfrm>
          <a:prstGeom prst="ellipse">
            <a:avLst/>
          </a:prstGeom>
          <a:noFill/>
          <a:ln w="50800">
            <a:solidFill>
              <a:srgbClr val="995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436098" y="98474"/>
            <a:ext cx="9312812" cy="707886"/>
          </a:xfrm>
          <a:prstGeom prst="rect">
            <a:avLst/>
          </a:prstGeom>
          <a:noFill/>
        </p:spPr>
        <p:txBody>
          <a:bodyPr wrap="square" rtlCol="0">
            <a:spAutoFit/>
          </a:bodyPr>
          <a:lstStyle/>
          <a:p>
            <a:r>
              <a:rPr lang="en-US" sz="4000" smtClean="0">
                <a:solidFill>
                  <a:schemeClr val="tx1">
                    <a:lumMod val="75000"/>
                    <a:lumOff val="25000"/>
                  </a:schemeClr>
                </a:solidFill>
                <a:latin typeface="Yu Gothic" panose="020B0400000000000000" pitchFamily="34" charset="-128"/>
                <a:ea typeface="Yu Gothic" panose="020B0400000000000000" pitchFamily="34" charset="-128"/>
              </a:rPr>
              <a:t>AI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095140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Governing and supporting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32" name="Group 31"/>
          <p:cNvGrpSpPr/>
          <p:nvPr/>
        </p:nvGrpSpPr>
        <p:grpSpPr>
          <a:xfrm>
            <a:off x="1631504" y="1409848"/>
            <a:ext cx="8928992" cy="724145"/>
            <a:chOff x="65072" y="2204864"/>
            <a:chExt cx="8928992" cy="724145"/>
          </a:xfrm>
        </p:grpSpPr>
        <p:sp>
          <p:nvSpPr>
            <p:cNvPr id="33" name="Rectangle 32"/>
            <p:cNvSpPr/>
            <p:nvPr/>
          </p:nvSpPr>
          <p:spPr>
            <a:xfrm>
              <a:off x="65072" y="2204864"/>
              <a:ext cx="8928992" cy="7241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143508" y="2274549"/>
              <a:ext cx="8804790" cy="584775"/>
            </a:xfrm>
            <a:prstGeom prst="rect">
              <a:avLst/>
            </a:prstGeom>
          </p:spPr>
          <p:txBody>
            <a:bodyPr wrap="square">
              <a:spAutoFit/>
            </a:bodyPr>
            <a:lstStyle/>
            <a:p>
              <a:pPr>
                <a:spcAft>
                  <a:spcPts val="600"/>
                </a:spcAft>
              </a:pPr>
              <a:r>
                <a:rPr lang="en-CA" b="1" dirty="0"/>
                <a:t>Treasury Board Secretariat </a:t>
              </a:r>
              <a:r>
                <a:rPr lang="en-CA" dirty="0"/>
                <a:t>–</a:t>
              </a:r>
              <a:r>
                <a:rPr lang="en-CA" b="1" dirty="0"/>
                <a:t> </a:t>
              </a:r>
              <a:r>
                <a:rPr lang="en-CA" sz="1400" dirty="0"/>
                <a:t>Provides central leadership to GC on digital government, TB policy suite and oversight, Project review, Lead on open government/data, Employer of the Public Service</a:t>
              </a:r>
              <a:endParaRPr lang="en-CA" sz="1200" dirty="0"/>
            </a:p>
          </p:txBody>
        </p:sp>
      </p:grpSp>
      <p:grpSp>
        <p:nvGrpSpPr>
          <p:cNvPr id="35" name="Group 34"/>
          <p:cNvGrpSpPr/>
          <p:nvPr/>
        </p:nvGrpSpPr>
        <p:grpSpPr>
          <a:xfrm>
            <a:off x="1631504" y="2179432"/>
            <a:ext cx="9007428" cy="584775"/>
            <a:chOff x="65072" y="2970313"/>
            <a:chExt cx="9007428" cy="584775"/>
          </a:xfrm>
        </p:grpSpPr>
        <p:sp>
          <p:nvSpPr>
            <p:cNvPr id="36" name="Rectangle 35"/>
            <p:cNvSpPr/>
            <p:nvPr/>
          </p:nvSpPr>
          <p:spPr>
            <a:xfrm>
              <a:off x="65072" y="2974272"/>
              <a:ext cx="8928992" cy="5768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143508" y="2970313"/>
              <a:ext cx="8928992" cy="584775"/>
            </a:xfrm>
            <a:prstGeom prst="rect">
              <a:avLst/>
            </a:prstGeom>
          </p:spPr>
          <p:txBody>
            <a:bodyPr wrap="square">
              <a:spAutoFit/>
            </a:bodyPr>
            <a:lstStyle/>
            <a:p>
              <a:pPr>
                <a:spcAft>
                  <a:spcPts val="600"/>
                </a:spcAft>
              </a:pPr>
              <a:r>
                <a:rPr lang="en-CA" b="1" dirty="0"/>
                <a:t>ISED </a:t>
              </a:r>
              <a:r>
                <a:rPr lang="en-CA" dirty="0"/>
                <a:t>–</a:t>
              </a:r>
              <a:r>
                <a:rPr lang="en-CA" b="1" dirty="0"/>
                <a:t> </a:t>
              </a:r>
              <a:r>
                <a:rPr lang="en-CA" sz="1400" dirty="0"/>
                <a:t>Coordinates external AI stakeholders, including the AI Advisory Council, Pan-Canadian AI Strategy, Supercluster Initiative, and Government’s of France and Canada Working Group</a:t>
              </a:r>
              <a:endParaRPr lang="en-CA" sz="1400" b="1" dirty="0"/>
            </a:p>
          </p:txBody>
        </p:sp>
      </p:grpSp>
      <p:grpSp>
        <p:nvGrpSpPr>
          <p:cNvPr id="38" name="Group 37"/>
          <p:cNvGrpSpPr/>
          <p:nvPr/>
        </p:nvGrpSpPr>
        <p:grpSpPr>
          <a:xfrm>
            <a:off x="1631504" y="2809645"/>
            <a:ext cx="9007428" cy="369332"/>
            <a:chOff x="65072" y="3609020"/>
            <a:chExt cx="9007428" cy="369332"/>
          </a:xfrm>
        </p:grpSpPr>
        <p:sp>
          <p:nvSpPr>
            <p:cNvPr id="39" name="Rectangle 38"/>
            <p:cNvSpPr/>
            <p:nvPr/>
          </p:nvSpPr>
          <p:spPr>
            <a:xfrm>
              <a:off x="65072" y="3610806"/>
              <a:ext cx="8928992" cy="3657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43508" y="3609020"/>
              <a:ext cx="8928992" cy="369332"/>
            </a:xfrm>
            <a:prstGeom prst="rect">
              <a:avLst/>
            </a:prstGeom>
          </p:spPr>
          <p:txBody>
            <a:bodyPr wrap="square">
              <a:spAutoFit/>
            </a:bodyPr>
            <a:lstStyle/>
            <a:p>
              <a:pPr>
                <a:spcAft>
                  <a:spcPts val="600"/>
                </a:spcAft>
              </a:pPr>
              <a:r>
                <a:rPr lang="en-CA" b="1" dirty="0"/>
                <a:t>Canada School of Public Service </a:t>
              </a:r>
              <a:r>
                <a:rPr lang="en-CA" dirty="0"/>
                <a:t>–</a:t>
              </a:r>
              <a:r>
                <a:rPr lang="en-CA" b="1" dirty="0"/>
                <a:t> </a:t>
              </a:r>
              <a:r>
                <a:rPr lang="en-CA" sz="1400" dirty="0"/>
                <a:t>Offers training and  enables experimentation</a:t>
              </a:r>
            </a:p>
          </p:txBody>
        </p:sp>
      </p:grpSp>
      <p:grpSp>
        <p:nvGrpSpPr>
          <p:cNvPr id="41" name="Group 40"/>
          <p:cNvGrpSpPr/>
          <p:nvPr/>
        </p:nvGrpSpPr>
        <p:grpSpPr>
          <a:xfrm>
            <a:off x="1631504" y="3224416"/>
            <a:ext cx="9007428" cy="369332"/>
            <a:chOff x="65072" y="4022988"/>
            <a:chExt cx="9007428" cy="369332"/>
          </a:xfrm>
        </p:grpSpPr>
        <p:sp>
          <p:nvSpPr>
            <p:cNvPr id="42" name="Rectangle 41"/>
            <p:cNvSpPr/>
            <p:nvPr/>
          </p:nvSpPr>
          <p:spPr>
            <a:xfrm>
              <a:off x="65072" y="4024774"/>
              <a:ext cx="8928992" cy="365760"/>
            </a:xfrm>
            <a:prstGeom prst="rect">
              <a:avLst/>
            </a:prstGeom>
            <a:solidFill>
              <a:srgbClr val="5FC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143508" y="4022988"/>
              <a:ext cx="8928992" cy="369332"/>
            </a:xfrm>
            <a:prstGeom prst="rect">
              <a:avLst/>
            </a:prstGeom>
          </p:spPr>
          <p:txBody>
            <a:bodyPr wrap="square">
              <a:spAutoFit/>
            </a:bodyPr>
            <a:lstStyle/>
            <a:p>
              <a:r>
                <a:rPr lang="en-CA" b="1" dirty="0"/>
                <a:t>Justice Canada</a:t>
              </a:r>
              <a:r>
                <a:rPr lang="en-CA" dirty="0"/>
                <a:t> – </a:t>
              </a:r>
              <a:r>
                <a:rPr lang="en-CA" sz="1400" dirty="0"/>
                <a:t>Reviews and provides legal opinions related to the intersection of AI and the law</a:t>
              </a:r>
            </a:p>
          </p:txBody>
        </p:sp>
      </p:grpSp>
      <p:grpSp>
        <p:nvGrpSpPr>
          <p:cNvPr id="44" name="Group 43"/>
          <p:cNvGrpSpPr/>
          <p:nvPr/>
        </p:nvGrpSpPr>
        <p:grpSpPr>
          <a:xfrm>
            <a:off x="1631504" y="3639187"/>
            <a:ext cx="9007428" cy="369332"/>
            <a:chOff x="65072" y="4436956"/>
            <a:chExt cx="9007428" cy="369332"/>
          </a:xfrm>
        </p:grpSpPr>
        <p:sp>
          <p:nvSpPr>
            <p:cNvPr id="45" name="Rectangle 44"/>
            <p:cNvSpPr/>
            <p:nvPr/>
          </p:nvSpPr>
          <p:spPr>
            <a:xfrm>
              <a:off x="65072" y="4438303"/>
              <a:ext cx="8928992" cy="3666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143508" y="4436956"/>
              <a:ext cx="8928992" cy="369332"/>
            </a:xfrm>
            <a:prstGeom prst="rect">
              <a:avLst/>
            </a:prstGeom>
          </p:spPr>
          <p:txBody>
            <a:bodyPr wrap="square">
              <a:spAutoFit/>
            </a:bodyPr>
            <a:lstStyle/>
            <a:p>
              <a:r>
                <a:rPr lang="en-CA" b="1" dirty="0"/>
                <a:t>Statistics Canada</a:t>
              </a:r>
              <a:r>
                <a:rPr lang="en-CA" dirty="0"/>
                <a:t> – </a:t>
              </a:r>
              <a:r>
                <a:rPr lang="en-CA" sz="1400" dirty="0"/>
                <a:t>Performs enterprise data management, governance, and analysis</a:t>
              </a:r>
            </a:p>
          </p:txBody>
        </p:sp>
      </p:grpSp>
      <p:grpSp>
        <p:nvGrpSpPr>
          <p:cNvPr id="47" name="Group 46"/>
          <p:cNvGrpSpPr/>
          <p:nvPr/>
        </p:nvGrpSpPr>
        <p:grpSpPr>
          <a:xfrm>
            <a:off x="1631504" y="4684172"/>
            <a:ext cx="9007428" cy="369332"/>
            <a:chOff x="65072" y="4850924"/>
            <a:chExt cx="9007428" cy="369332"/>
          </a:xfrm>
        </p:grpSpPr>
        <p:sp>
          <p:nvSpPr>
            <p:cNvPr id="48" name="Rectangle 47"/>
            <p:cNvSpPr/>
            <p:nvPr/>
          </p:nvSpPr>
          <p:spPr>
            <a:xfrm>
              <a:off x="65072" y="4852271"/>
              <a:ext cx="8928992" cy="3666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p:cNvSpPr/>
            <p:nvPr/>
          </p:nvSpPr>
          <p:spPr>
            <a:xfrm>
              <a:off x="143508" y="4850924"/>
              <a:ext cx="8928992" cy="369332"/>
            </a:xfrm>
            <a:prstGeom prst="rect">
              <a:avLst/>
            </a:prstGeom>
          </p:spPr>
          <p:txBody>
            <a:bodyPr wrap="square">
              <a:spAutoFit/>
            </a:bodyPr>
            <a:lstStyle/>
            <a:p>
              <a:r>
                <a:rPr lang="en-CA" b="1" dirty="0"/>
                <a:t>Employment and Social Development Canada</a:t>
              </a:r>
              <a:r>
                <a:rPr lang="en-CA" dirty="0"/>
                <a:t> – </a:t>
              </a:r>
              <a:r>
                <a:rPr lang="en-CA" sz="1400" dirty="0"/>
                <a:t>Leads social policy lead</a:t>
              </a:r>
            </a:p>
          </p:txBody>
        </p:sp>
      </p:grpSp>
      <p:grpSp>
        <p:nvGrpSpPr>
          <p:cNvPr id="50" name="Group 49"/>
          <p:cNvGrpSpPr/>
          <p:nvPr/>
        </p:nvGrpSpPr>
        <p:grpSpPr>
          <a:xfrm>
            <a:off x="1631504" y="5098943"/>
            <a:ext cx="9007428" cy="369332"/>
            <a:chOff x="65072" y="5264892"/>
            <a:chExt cx="9007428" cy="369332"/>
          </a:xfrm>
        </p:grpSpPr>
        <p:sp>
          <p:nvSpPr>
            <p:cNvPr id="51" name="Rectangle 50"/>
            <p:cNvSpPr/>
            <p:nvPr/>
          </p:nvSpPr>
          <p:spPr>
            <a:xfrm>
              <a:off x="65072" y="5266239"/>
              <a:ext cx="8928992" cy="3666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p:cNvSpPr/>
            <p:nvPr/>
          </p:nvSpPr>
          <p:spPr>
            <a:xfrm>
              <a:off x="143508" y="5264892"/>
              <a:ext cx="8928992" cy="369332"/>
            </a:xfrm>
            <a:prstGeom prst="rect">
              <a:avLst/>
            </a:prstGeom>
          </p:spPr>
          <p:txBody>
            <a:bodyPr wrap="square">
              <a:spAutoFit/>
            </a:bodyPr>
            <a:lstStyle/>
            <a:p>
              <a:r>
                <a:rPr lang="fr-CA" b="1" dirty="0"/>
                <a:t>Canada Digital Services </a:t>
              </a:r>
              <a:r>
                <a:rPr lang="fr-CA" dirty="0"/>
                <a:t>– </a:t>
              </a:r>
              <a:r>
                <a:rPr lang="fr-CA" sz="1400" dirty="0"/>
                <a:t>Supports business transformation </a:t>
              </a:r>
              <a:r>
                <a:rPr lang="fr-CA" sz="1400" dirty="0" err="1"/>
                <a:t>through</a:t>
              </a:r>
              <a:r>
                <a:rPr lang="fr-CA" sz="1400" dirty="0"/>
                <a:t> direct </a:t>
              </a:r>
              <a:r>
                <a:rPr lang="fr-CA" sz="1400" dirty="0" err="1"/>
                <a:t>departmental</a:t>
              </a:r>
              <a:r>
                <a:rPr lang="fr-CA" sz="1400" dirty="0"/>
                <a:t> support </a:t>
              </a:r>
            </a:p>
          </p:txBody>
        </p:sp>
      </p:grpSp>
      <p:grpSp>
        <p:nvGrpSpPr>
          <p:cNvPr id="53" name="Group 52"/>
          <p:cNvGrpSpPr/>
          <p:nvPr/>
        </p:nvGrpSpPr>
        <p:grpSpPr>
          <a:xfrm>
            <a:off x="1631504" y="5513714"/>
            <a:ext cx="8965790" cy="369332"/>
            <a:chOff x="65072" y="5678860"/>
            <a:chExt cx="8965790" cy="369332"/>
          </a:xfrm>
        </p:grpSpPr>
        <p:sp>
          <p:nvSpPr>
            <p:cNvPr id="54" name="Rectangle 53"/>
            <p:cNvSpPr/>
            <p:nvPr/>
          </p:nvSpPr>
          <p:spPr>
            <a:xfrm>
              <a:off x="65072" y="5680207"/>
              <a:ext cx="8928992" cy="3666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p:cNvSpPr/>
            <p:nvPr/>
          </p:nvSpPr>
          <p:spPr>
            <a:xfrm>
              <a:off x="143508" y="5678860"/>
              <a:ext cx="8887354" cy="369332"/>
            </a:xfrm>
            <a:prstGeom prst="rect">
              <a:avLst/>
            </a:prstGeom>
          </p:spPr>
          <p:txBody>
            <a:bodyPr wrap="square">
              <a:spAutoFit/>
            </a:bodyPr>
            <a:lstStyle/>
            <a:p>
              <a:r>
                <a:rPr lang="fr-CA" b="1" dirty="0" err="1"/>
                <a:t>Shared</a:t>
              </a:r>
              <a:r>
                <a:rPr lang="fr-CA" b="1" dirty="0"/>
                <a:t> Services Canada </a:t>
              </a:r>
              <a:r>
                <a:rPr lang="fr-CA" dirty="0"/>
                <a:t>–  </a:t>
              </a:r>
              <a:r>
                <a:rPr lang="fr-CA" sz="1400" dirty="0" err="1"/>
                <a:t>Provides</a:t>
              </a:r>
              <a:r>
                <a:rPr lang="fr-CA" sz="1400" dirty="0"/>
                <a:t> large </a:t>
              </a:r>
              <a:r>
                <a:rPr lang="fr-CA" sz="1400" dirty="0" err="1"/>
                <a:t>scale</a:t>
              </a:r>
              <a:r>
                <a:rPr lang="fr-CA" sz="1400" dirty="0"/>
                <a:t>/</a:t>
              </a:r>
              <a:r>
                <a:rPr lang="fr-CA" sz="1400" dirty="0" err="1"/>
                <a:t>centralized</a:t>
              </a:r>
              <a:r>
                <a:rPr lang="fr-CA" sz="1400" dirty="0"/>
                <a:t> IT support</a:t>
              </a:r>
              <a:endParaRPr lang="en-CA" sz="1400" dirty="0"/>
            </a:p>
          </p:txBody>
        </p:sp>
      </p:grpSp>
      <p:grpSp>
        <p:nvGrpSpPr>
          <p:cNvPr id="56" name="Group 55"/>
          <p:cNvGrpSpPr/>
          <p:nvPr/>
        </p:nvGrpSpPr>
        <p:grpSpPr>
          <a:xfrm>
            <a:off x="1631504" y="5928489"/>
            <a:ext cx="9007428" cy="369332"/>
            <a:chOff x="65072" y="6092826"/>
            <a:chExt cx="9007428" cy="369332"/>
          </a:xfrm>
        </p:grpSpPr>
        <p:sp>
          <p:nvSpPr>
            <p:cNvPr id="57" name="Rectangle 56"/>
            <p:cNvSpPr/>
            <p:nvPr/>
          </p:nvSpPr>
          <p:spPr>
            <a:xfrm>
              <a:off x="65072" y="6094173"/>
              <a:ext cx="8928992" cy="366639"/>
            </a:xfrm>
            <a:prstGeom prst="rect">
              <a:avLst/>
            </a:prstGeom>
            <a:solidFill>
              <a:srgbClr val="329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43508" y="6092826"/>
              <a:ext cx="8928992" cy="369332"/>
            </a:xfrm>
            <a:prstGeom prst="rect">
              <a:avLst/>
            </a:prstGeom>
          </p:spPr>
          <p:txBody>
            <a:bodyPr wrap="square">
              <a:spAutoFit/>
            </a:bodyPr>
            <a:lstStyle/>
            <a:p>
              <a:r>
                <a:rPr lang="fr-CA" b="1" dirty="0"/>
                <a:t>NRC</a:t>
              </a:r>
              <a:r>
                <a:rPr lang="fr-CA" dirty="0"/>
                <a:t> – </a:t>
              </a:r>
              <a:r>
                <a:rPr lang="fr-CA" sz="1400" dirty="0"/>
                <a:t>Supports </a:t>
              </a:r>
              <a:r>
                <a:rPr lang="fr-CA" sz="1400" dirty="0" err="1"/>
                <a:t>departments</a:t>
              </a:r>
              <a:r>
                <a:rPr lang="fr-CA" sz="1400" dirty="0"/>
                <a:t> and </a:t>
              </a:r>
              <a:r>
                <a:rPr lang="fr-CA" sz="1400" dirty="0" err="1"/>
                <a:t>external</a:t>
              </a:r>
              <a:r>
                <a:rPr lang="fr-CA" sz="1400" dirty="0"/>
                <a:t> </a:t>
              </a:r>
              <a:r>
                <a:rPr lang="fr-CA" sz="1400" dirty="0" err="1"/>
                <a:t>stakeholders</a:t>
              </a:r>
              <a:r>
                <a:rPr lang="fr-CA" sz="1400" dirty="0"/>
                <a:t> </a:t>
              </a:r>
              <a:r>
                <a:rPr lang="fr-CA" sz="1400" dirty="0" err="1"/>
                <a:t>through</a:t>
              </a:r>
              <a:r>
                <a:rPr lang="fr-CA" sz="1400" dirty="0"/>
                <a:t> </a:t>
              </a:r>
              <a:r>
                <a:rPr lang="fr-CA" sz="1400" dirty="0" err="1"/>
                <a:t>education</a:t>
              </a:r>
              <a:r>
                <a:rPr lang="fr-CA" sz="1400" dirty="0"/>
                <a:t> and </a:t>
              </a:r>
              <a:r>
                <a:rPr lang="fr-CA" sz="1400" dirty="0" err="1"/>
                <a:t>funding</a:t>
              </a:r>
              <a:r>
                <a:rPr lang="fr-CA" sz="1400" dirty="0"/>
                <a:t> </a:t>
              </a:r>
              <a:r>
                <a:rPr lang="fr-CA" sz="1400" dirty="0" err="1"/>
                <a:t>opportunities</a:t>
              </a:r>
              <a:r>
                <a:rPr lang="fr-CA" sz="1400" dirty="0"/>
                <a:t> </a:t>
              </a:r>
              <a:endParaRPr lang="en-CA" sz="1400" dirty="0"/>
            </a:p>
          </p:txBody>
        </p:sp>
      </p:grpSp>
      <p:grpSp>
        <p:nvGrpSpPr>
          <p:cNvPr id="59" name="Group 58"/>
          <p:cNvGrpSpPr/>
          <p:nvPr/>
        </p:nvGrpSpPr>
        <p:grpSpPr>
          <a:xfrm>
            <a:off x="1631504" y="4053959"/>
            <a:ext cx="9007428" cy="584775"/>
            <a:chOff x="65072" y="4850924"/>
            <a:chExt cx="9007428" cy="584775"/>
          </a:xfrm>
        </p:grpSpPr>
        <p:sp>
          <p:nvSpPr>
            <p:cNvPr id="60" name="Rectangle 59"/>
            <p:cNvSpPr/>
            <p:nvPr/>
          </p:nvSpPr>
          <p:spPr>
            <a:xfrm>
              <a:off x="65072" y="4852271"/>
              <a:ext cx="8928992" cy="583428"/>
            </a:xfrm>
            <a:prstGeom prst="rect">
              <a:avLst/>
            </a:prstGeom>
            <a:solidFill>
              <a:srgbClr val="E4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143508" y="4850924"/>
              <a:ext cx="8928992" cy="584775"/>
            </a:xfrm>
            <a:prstGeom prst="rect">
              <a:avLst/>
            </a:prstGeom>
          </p:spPr>
          <p:txBody>
            <a:bodyPr wrap="square">
              <a:spAutoFit/>
            </a:bodyPr>
            <a:lstStyle/>
            <a:p>
              <a:r>
                <a:rPr lang="en-CA" b="1" dirty="0"/>
                <a:t>Public Services and Procurement Canada</a:t>
              </a:r>
              <a:r>
                <a:rPr lang="en-CA" dirty="0"/>
                <a:t> – </a:t>
              </a:r>
              <a:r>
                <a:rPr lang="en-CA" sz="1400" dirty="0"/>
                <a:t>Provides vehicles and support tools to enable the efficient, effective, and consistent procurement of AI across the government.</a:t>
              </a:r>
            </a:p>
          </p:txBody>
        </p:sp>
      </p:grpSp>
      <p:sp>
        <p:nvSpPr>
          <p:cNvPr id="62" name="TextBox 61"/>
          <p:cNvSpPr txBox="1"/>
          <p:nvPr/>
        </p:nvSpPr>
        <p:spPr>
          <a:xfrm>
            <a:off x="11573819" y="6311462"/>
            <a:ext cx="825062" cy="369332"/>
          </a:xfrm>
          <a:prstGeom prst="rect">
            <a:avLst/>
          </a:prstGeom>
          <a:noFill/>
        </p:spPr>
        <p:txBody>
          <a:bodyPr wrap="square" rtlCol="0">
            <a:spAutoFit/>
          </a:bodyPr>
          <a:lstStyle/>
          <a:p>
            <a:r>
              <a:rPr lang="en-US" dirty="0" smtClean="0"/>
              <a:t>23</a:t>
            </a:r>
            <a:endParaRPr lang="en-CA" dirty="0"/>
          </a:p>
        </p:txBody>
      </p:sp>
      <p:sp>
        <p:nvSpPr>
          <p:cNvPr id="63" name="Rectangle 62"/>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5617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AI procurement options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7" name="Picture 2" descr="Image result for AI standing offer government of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32" y="675486"/>
            <a:ext cx="8003254" cy="6182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573819" y="6311462"/>
            <a:ext cx="825062" cy="369332"/>
          </a:xfrm>
          <a:prstGeom prst="rect">
            <a:avLst/>
          </a:prstGeom>
          <a:noFill/>
        </p:spPr>
        <p:txBody>
          <a:bodyPr wrap="square" rtlCol="0">
            <a:spAutoFit/>
          </a:bodyPr>
          <a:lstStyle/>
          <a:p>
            <a:r>
              <a:rPr lang="en-US" dirty="0" smtClean="0"/>
              <a:t>24</a:t>
            </a:r>
            <a:endParaRPr lang="en-CA" dirty="0"/>
          </a:p>
        </p:txBody>
      </p:sp>
      <p:sp>
        <p:nvSpPr>
          <p:cNvPr id="9" name="Rectangle 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2192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WXAqtrtQgwDaZ118Cf-HiRes.jpg"/>
          <p:cNvPicPr>
            <a:picLocks noChangeAspect="1"/>
          </p:cNvPicPr>
          <p:nvPr/>
        </p:nvPicPr>
        <p:blipFill>
          <a:blip r:embed="rId3"/>
          <a:srcRect/>
          <a:stretch/>
        </p:blipFill>
        <p:spPr>
          <a:xfrm>
            <a:off x="0" y="0"/>
            <a:ext cx="12192000" cy="6858000"/>
          </a:xfrm>
          <a:prstGeom prst="rect">
            <a:avLst/>
          </a:prstGeom>
        </p:spPr>
      </p:pic>
      <p:sp>
        <p:nvSpPr>
          <p:cNvPr id="5" name="TextBox 4"/>
          <p:cNvSpPr txBox="1"/>
          <p:nvPr/>
        </p:nvSpPr>
        <p:spPr>
          <a:xfrm>
            <a:off x="11573819" y="6311462"/>
            <a:ext cx="825062" cy="369332"/>
          </a:xfrm>
          <a:prstGeom prst="rect">
            <a:avLst/>
          </a:prstGeom>
          <a:noFill/>
        </p:spPr>
        <p:txBody>
          <a:bodyPr wrap="square" rtlCol="0">
            <a:spAutoFit/>
          </a:bodyPr>
          <a:lstStyle/>
          <a:p>
            <a:r>
              <a:rPr lang="en-US" dirty="0" smtClean="0"/>
              <a:t>25</a:t>
            </a:r>
            <a:endParaRPr lang="en-CA" dirty="0"/>
          </a:p>
        </p:txBody>
      </p:sp>
      <p:sp>
        <p:nvSpPr>
          <p:cNvPr id="6" name="Rectangle 5"/>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952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Interdepartmental governance</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8" name="Picture 7"/>
          <p:cNvPicPr>
            <a:picLocks noChangeAspect="1"/>
          </p:cNvPicPr>
          <p:nvPr/>
        </p:nvPicPr>
        <p:blipFill>
          <a:blip r:embed="rId3">
            <a:lum contrast="-20000"/>
          </a:blip>
          <a:stretch>
            <a:fillRect/>
          </a:stretch>
        </p:blipFill>
        <p:spPr>
          <a:xfrm>
            <a:off x="1991884" y="3615209"/>
            <a:ext cx="3055772" cy="3074872"/>
          </a:xfrm>
          <a:prstGeom prst="rect">
            <a:avLst/>
          </a:prstGeom>
        </p:spPr>
      </p:pic>
      <p:sp>
        <p:nvSpPr>
          <p:cNvPr id="9" name="Rectangle 8"/>
          <p:cNvSpPr/>
          <p:nvPr/>
        </p:nvSpPr>
        <p:spPr>
          <a:xfrm>
            <a:off x="5984033" y="1761489"/>
            <a:ext cx="3568624" cy="2628296"/>
          </a:xfrm>
          <a:prstGeom prst="rect">
            <a:avLst/>
          </a:prstGeom>
          <a:solidFill>
            <a:srgbClr val="AC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a:off x="5742857" y="5167191"/>
            <a:ext cx="3809801" cy="1542177"/>
          </a:xfrm>
          <a:prstGeom prst="rect">
            <a:avLst/>
          </a:prstGeom>
          <a:solidFill>
            <a:srgbClr val="3F9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1923119" y="1611065"/>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DM CEPP</a:t>
            </a:r>
          </a:p>
        </p:txBody>
      </p:sp>
      <p:sp>
        <p:nvSpPr>
          <p:cNvPr id="12" name="Rounded Rectangle 11"/>
          <p:cNvSpPr/>
          <p:nvPr/>
        </p:nvSpPr>
        <p:spPr>
          <a:xfrm>
            <a:off x="1923119" y="2295141"/>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ADM CEPP</a:t>
            </a:r>
          </a:p>
        </p:txBody>
      </p:sp>
      <p:sp>
        <p:nvSpPr>
          <p:cNvPr id="13" name="Rounded Rectangle 12"/>
          <p:cNvSpPr/>
          <p:nvPr/>
        </p:nvSpPr>
        <p:spPr>
          <a:xfrm>
            <a:off x="1923119" y="2979217"/>
            <a:ext cx="3240360" cy="468052"/>
          </a:xfrm>
          <a:prstGeom prst="roundRect">
            <a:avLst/>
          </a:prstGeom>
          <a:solidFill>
            <a:schemeClr val="bg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GC EARB</a:t>
            </a:r>
          </a:p>
        </p:txBody>
      </p:sp>
      <p:grpSp>
        <p:nvGrpSpPr>
          <p:cNvPr id="14" name="Group 13"/>
          <p:cNvGrpSpPr/>
          <p:nvPr/>
        </p:nvGrpSpPr>
        <p:grpSpPr>
          <a:xfrm>
            <a:off x="6031091" y="1807280"/>
            <a:ext cx="3577112" cy="2620397"/>
            <a:chOff x="5208252" y="1701473"/>
            <a:chExt cx="3577112" cy="2620397"/>
          </a:xfrm>
        </p:grpSpPr>
        <p:sp>
          <p:nvSpPr>
            <p:cNvPr id="15" name="TextBox 14"/>
            <p:cNvSpPr txBox="1"/>
            <p:nvPr/>
          </p:nvSpPr>
          <p:spPr>
            <a:xfrm>
              <a:off x="5208252" y="1905958"/>
              <a:ext cx="922497" cy="2308324"/>
            </a:xfrm>
            <a:prstGeom prst="rect">
              <a:avLst/>
            </a:prstGeom>
            <a:noFill/>
          </p:spPr>
          <p:txBody>
            <a:bodyPr wrap="none" rtlCol="0">
              <a:spAutoFit/>
            </a:bodyPr>
            <a:lstStyle/>
            <a:p>
              <a:r>
                <a:rPr lang="en-CA" b="1" dirty="0">
                  <a:solidFill>
                    <a:schemeClr val="bg1"/>
                  </a:solidFill>
                </a:rPr>
                <a:t>TBS</a:t>
              </a:r>
            </a:p>
            <a:p>
              <a:r>
                <a:rPr lang="en-CA" b="1" dirty="0">
                  <a:solidFill>
                    <a:schemeClr val="bg1"/>
                  </a:solidFill>
                </a:rPr>
                <a:t>NRC</a:t>
              </a:r>
            </a:p>
            <a:p>
              <a:r>
                <a:rPr lang="en-CA" b="1" dirty="0">
                  <a:solidFill>
                    <a:schemeClr val="bg1"/>
                  </a:solidFill>
                </a:rPr>
                <a:t>ISED</a:t>
              </a:r>
            </a:p>
            <a:p>
              <a:r>
                <a:rPr lang="en-CA" b="1" dirty="0">
                  <a:solidFill>
                    <a:schemeClr val="bg1"/>
                  </a:solidFill>
                </a:rPr>
                <a:t>CSPS</a:t>
              </a:r>
            </a:p>
            <a:p>
              <a:r>
                <a:rPr lang="en-CA" b="1" dirty="0" err="1">
                  <a:solidFill>
                    <a:schemeClr val="bg1"/>
                  </a:solidFill>
                </a:rPr>
                <a:t>StatCan</a:t>
              </a:r>
              <a:endParaRPr lang="en-CA" b="1" dirty="0">
                <a:solidFill>
                  <a:schemeClr val="bg1"/>
                </a:solidFill>
              </a:endParaRPr>
            </a:p>
            <a:p>
              <a:r>
                <a:rPr lang="en-CA" b="1" dirty="0">
                  <a:solidFill>
                    <a:schemeClr val="bg1"/>
                  </a:solidFill>
                </a:rPr>
                <a:t>Justice</a:t>
              </a:r>
            </a:p>
            <a:p>
              <a:r>
                <a:rPr lang="en-CA" b="1" dirty="0">
                  <a:solidFill>
                    <a:schemeClr val="bg1"/>
                  </a:solidFill>
                </a:rPr>
                <a:t>PSPC</a:t>
              </a:r>
            </a:p>
            <a:p>
              <a:r>
                <a:rPr lang="fr-CA" b="1" dirty="0">
                  <a:solidFill>
                    <a:schemeClr val="bg1"/>
                  </a:solidFill>
                </a:rPr>
                <a:t>SSC</a:t>
              </a:r>
              <a:endParaRPr lang="en-CA" b="1" dirty="0">
                <a:solidFill>
                  <a:schemeClr val="bg1"/>
                </a:solidFill>
              </a:endParaRPr>
            </a:p>
          </p:txBody>
        </p:sp>
        <p:cxnSp>
          <p:nvCxnSpPr>
            <p:cNvPr id="16" name="Straight Connector 15"/>
            <p:cNvCxnSpPr/>
            <p:nvPr/>
          </p:nvCxnSpPr>
          <p:spPr>
            <a:xfrm flipH="1" flipV="1">
              <a:off x="6177807" y="1701473"/>
              <a:ext cx="42308" cy="2620397"/>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51" y="1818541"/>
              <a:ext cx="2451813" cy="2308324"/>
            </a:xfrm>
            <a:prstGeom prst="rect">
              <a:avLst/>
            </a:prstGeom>
            <a:noFill/>
          </p:spPr>
          <p:txBody>
            <a:bodyPr wrap="square" rtlCol="0">
              <a:spAutoFit/>
            </a:bodyPr>
            <a:lstStyle/>
            <a:p>
              <a:r>
                <a:rPr lang="en-CA" sz="1600" b="1" dirty="0">
                  <a:solidFill>
                    <a:schemeClr val="bg1"/>
                  </a:solidFill>
                </a:rPr>
                <a:t>Oversee project funding</a:t>
              </a:r>
            </a:p>
            <a:p>
              <a:endParaRPr lang="en-CA" sz="1600" b="1" dirty="0">
                <a:solidFill>
                  <a:schemeClr val="bg1"/>
                </a:solidFill>
              </a:endParaRPr>
            </a:p>
            <a:p>
              <a:r>
                <a:rPr lang="en-CA" sz="1600" b="1" dirty="0">
                  <a:solidFill>
                    <a:schemeClr val="bg1"/>
                  </a:solidFill>
                </a:rPr>
                <a:t>Policy coordination</a:t>
              </a:r>
            </a:p>
            <a:p>
              <a:endParaRPr lang="en-CA" sz="1600" b="1" dirty="0">
                <a:solidFill>
                  <a:schemeClr val="bg1"/>
                </a:solidFill>
              </a:endParaRPr>
            </a:p>
            <a:p>
              <a:r>
                <a:rPr lang="en-CA" sz="1600" b="1" dirty="0">
                  <a:solidFill>
                    <a:schemeClr val="bg1"/>
                  </a:solidFill>
                </a:rPr>
                <a:t>Ethical/technical advice and oversight</a:t>
              </a:r>
            </a:p>
            <a:p>
              <a:endParaRPr lang="en-CA" sz="1600" b="1" dirty="0">
                <a:solidFill>
                  <a:schemeClr val="bg1"/>
                </a:solidFill>
              </a:endParaRPr>
            </a:p>
            <a:p>
              <a:r>
                <a:rPr lang="en-CA" sz="1600" b="1" dirty="0">
                  <a:solidFill>
                    <a:schemeClr val="bg1"/>
                  </a:solidFill>
                </a:rPr>
                <a:t>Discussion of training curricula </a:t>
              </a:r>
            </a:p>
          </p:txBody>
        </p:sp>
      </p:grpSp>
      <p:sp>
        <p:nvSpPr>
          <p:cNvPr id="18" name="TextBox 17"/>
          <p:cNvSpPr txBox="1"/>
          <p:nvPr/>
        </p:nvSpPr>
        <p:spPr>
          <a:xfrm>
            <a:off x="5893539" y="5741168"/>
            <a:ext cx="871285" cy="369332"/>
          </a:xfrm>
          <a:prstGeom prst="rect">
            <a:avLst/>
          </a:prstGeom>
          <a:noFill/>
        </p:spPr>
        <p:txBody>
          <a:bodyPr wrap="square" rtlCol="0">
            <a:spAutoFit/>
          </a:bodyPr>
          <a:lstStyle/>
          <a:p>
            <a:r>
              <a:rPr lang="en-CA" b="1" dirty="0">
                <a:solidFill>
                  <a:schemeClr val="bg1"/>
                </a:solidFill>
              </a:rPr>
              <a:t>All GC</a:t>
            </a:r>
          </a:p>
        </p:txBody>
      </p:sp>
      <p:cxnSp>
        <p:nvCxnSpPr>
          <p:cNvPr id="19" name="Straight Connector 18"/>
          <p:cNvCxnSpPr/>
          <p:nvPr/>
        </p:nvCxnSpPr>
        <p:spPr>
          <a:xfrm flipV="1">
            <a:off x="6759403" y="5218083"/>
            <a:ext cx="0" cy="1415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11405" y="5610024"/>
            <a:ext cx="2451813" cy="646331"/>
          </a:xfrm>
          <a:prstGeom prst="rect">
            <a:avLst/>
          </a:prstGeom>
          <a:noFill/>
        </p:spPr>
        <p:txBody>
          <a:bodyPr wrap="square" rtlCol="0">
            <a:spAutoFit/>
          </a:bodyPr>
          <a:lstStyle/>
          <a:p>
            <a:r>
              <a:rPr lang="en-CA" b="1" dirty="0">
                <a:solidFill>
                  <a:schemeClr val="bg1"/>
                </a:solidFill>
              </a:rPr>
              <a:t>Technical assistance, learning, coordination</a:t>
            </a:r>
          </a:p>
        </p:txBody>
      </p:sp>
      <p:sp>
        <p:nvSpPr>
          <p:cNvPr id="21" name="Rectangle 20"/>
          <p:cNvSpPr/>
          <p:nvPr/>
        </p:nvSpPr>
        <p:spPr>
          <a:xfrm rot="19532672">
            <a:off x="1862818" y="3998853"/>
            <a:ext cx="2089022" cy="584775"/>
          </a:xfrm>
          <a:prstGeom prst="rect">
            <a:avLst/>
          </a:prstGeom>
        </p:spPr>
        <p:txBody>
          <a:bodyPr wrap="square">
            <a:spAutoFit/>
          </a:bodyPr>
          <a:lstStyle/>
          <a:p>
            <a:pPr algn="ctr"/>
            <a:r>
              <a:rPr lang="en-CA" sz="1600" b="1" dirty="0">
                <a:solidFill>
                  <a:schemeClr val="bg1"/>
                </a:solidFill>
              </a:rPr>
              <a:t>Data Steering Committee</a:t>
            </a:r>
          </a:p>
        </p:txBody>
      </p:sp>
      <p:sp>
        <p:nvSpPr>
          <p:cNvPr id="22" name="Rectangle 21"/>
          <p:cNvSpPr/>
          <p:nvPr/>
        </p:nvSpPr>
        <p:spPr>
          <a:xfrm rot="2814952">
            <a:off x="3442681" y="4296396"/>
            <a:ext cx="1815542" cy="584775"/>
          </a:xfrm>
          <a:prstGeom prst="rect">
            <a:avLst/>
          </a:prstGeom>
        </p:spPr>
        <p:txBody>
          <a:bodyPr wrap="square">
            <a:spAutoFit/>
          </a:bodyPr>
          <a:lstStyle/>
          <a:p>
            <a:pPr algn="ctr"/>
            <a:r>
              <a:rPr lang="en-CA" sz="1600" b="1" dirty="0">
                <a:solidFill>
                  <a:schemeClr val="bg1"/>
                </a:solidFill>
              </a:rPr>
              <a:t> </a:t>
            </a:r>
            <a:r>
              <a:rPr lang="en-CA" sz="1600" b="1" dirty="0" err="1">
                <a:solidFill>
                  <a:schemeClr val="bg1"/>
                </a:solidFill>
              </a:rPr>
              <a:t>Gov</a:t>
            </a:r>
            <a:r>
              <a:rPr lang="en-CA" sz="1600" b="1" dirty="0">
                <a:solidFill>
                  <a:schemeClr val="bg1"/>
                </a:solidFill>
              </a:rPr>
              <a:t> AI Steering Committee</a:t>
            </a:r>
          </a:p>
        </p:txBody>
      </p:sp>
      <p:sp>
        <p:nvSpPr>
          <p:cNvPr id="23" name="Rectangle 22"/>
          <p:cNvSpPr/>
          <p:nvPr/>
        </p:nvSpPr>
        <p:spPr>
          <a:xfrm rot="19768296">
            <a:off x="3099740" y="5560511"/>
            <a:ext cx="2063483" cy="830997"/>
          </a:xfrm>
          <a:prstGeom prst="rect">
            <a:avLst/>
          </a:prstGeom>
        </p:spPr>
        <p:txBody>
          <a:bodyPr wrap="square">
            <a:spAutoFit/>
          </a:bodyPr>
          <a:lstStyle/>
          <a:p>
            <a:pPr algn="ctr"/>
            <a:r>
              <a:rPr lang="en-CA" sz="1600" b="1" dirty="0">
                <a:solidFill>
                  <a:schemeClr val="bg1"/>
                </a:solidFill>
              </a:rPr>
              <a:t>Enterprise AI Community of Practice</a:t>
            </a:r>
            <a:endParaRPr lang="en-CA" sz="1600" dirty="0">
              <a:solidFill>
                <a:schemeClr val="bg1"/>
              </a:solidFill>
            </a:endParaRPr>
          </a:p>
        </p:txBody>
      </p:sp>
      <p:sp>
        <p:nvSpPr>
          <p:cNvPr id="24" name="Rectangle 23"/>
          <p:cNvSpPr/>
          <p:nvPr/>
        </p:nvSpPr>
        <p:spPr>
          <a:xfrm rot="2985848">
            <a:off x="1699610" y="5451283"/>
            <a:ext cx="1823283" cy="830997"/>
          </a:xfrm>
          <a:prstGeom prst="rect">
            <a:avLst/>
          </a:prstGeom>
        </p:spPr>
        <p:txBody>
          <a:bodyPr wrap="square">
            <a:spAutoFit/>
          </a:bodyPr>
          <a:lstStyle/>
          <a:p>
            <a:pPr algn="ctr"/>
            <a:r>
              <a:rPr lang="en-CA" sz="1600" b="1" dirty="0">
                <a:solidFill>
                  <a:schemeClr val="bg1"/>
                </a:solidFill>
              </a:rPr>
              <a:t>Enterprise Data Community of Practice</a:t>
            </a:r>
          </a:p>
        </p:txBody>
      </p:sp>
      <p:cxnSp>
        <p:nvCxnSpPr>
          <p:cNvPr id="25" name="Straight Arrow Connector 24"/>
          <p:cNvCxnSpPr/>
          <p:nvPr/>
        </p:nvCxnSpPr>
        <p:spPr>
          <a:xfrm flipV="1">
            <a:off x="4666273" y="3363391"/>
            <a:ext cx="1344960" cy="881575"/>
          </a:xfrm>
          <a:prstGeom prst="straightConnector1">
            <a:avLst/>
          </a:prstGeom>
          <a:ln w="38100">
            <a:solidFill>
              <a:srgbClr val="ACB53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598960" y="5938279"/>
            <a:ext cx="1143897" cy="231860"/>
          </a:xfrm>
          <a:prstGeom prst="straightConnector1">
            <a:avLst/>
          </a:prstGeom>
          <a:ln w="38100">
            <a:solidFill>
              <a:srgbClr val="3F90A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34103" y="910831"/>
            <a:ext cx="7488833" cy="646331"/>
          </a:xfrm>
          <a:prstGeom prst="rect">
            <a:avLst/>
          </a:prstGeom>
          <a:noFill/>
        </p:spPr>
        <p:txBody>
          <a:bodyPr wrap="square" rtlCol="0">
            <a:spAutoFit/>
          </a:bodyPr>
          <a:lstStyle/>
          <a:p>
            <a:r>
              <a:rPr lang="en-CA" dirty="0"/>
              <a:t>Governance aligned with existing enterprise practices will support the effective and responsible implementation of AI in the GC</a:t>
            </a:r>
          </a:p>
        </p:txBody>
      </p:sp>
      <p:sp>
        <p:nvSpPr>
          <p:cNvPr id="28" name="TextBox 27"/>
          <p:cNvSpPr txBox="1"/>
          <p:nvPr/>
        </p:nvSpPr>
        <p:spPr>
          <a:xfrm>
            <a:off x="11573819" y="6311462"/>
            <a:ext cx="825062" cy="369332"/>
          </a:xfrm>
          <a:prstGeom prst="rect">
            <a:avLst/>
          </a:prstGeom>
          <a:noFill/>
        </p:spPr>
        <p:txBody>
          <a:bodyPr wrap="square" rtlCol="0">
            <a:spAutoFit/>
          </a:bodyPr>
          <a:lstStyle/>
          <a:p>
            <a:r>
              <a:rPr lang="en-US" dirty="0" smtClean="0"/>
              <a:t>26</a:t>
            </a:r>
            <a:endParaRPr lang="en-CA" dirty="0"/>
          </a:p>
        </p:txBody>
      </p:sp>
      <p:sp>
        <p:nvSpPr>
          <p:cNvPr id="29" name="Rectangle 28"/>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0511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CA" sz="4000" dirty="0" smtClean="0">
                <a:solidFill>
                  <a:schemeClr val="tx1">
                    <a:lumMod val="75000"/>
                    <a:lumOff val="25000"/>
                  </a:schemeClr>
                </a:solidFill>
                <a:latin typeface="Yu Gothic" panose="020B0400000000000000" pitchFamily="34" charset="-128"/>
                <a:ea typeface="Yu Gothic" panose="020B0400000000000000" pitchFamily="34" charset="-128"/>
              </a:rPr>
              <a:t>Examples </a:t>
            </a:r>
            <a:r>
              <a:rPr lang="en-CA" sz="4000" dirty="0">
                <a:solidFill>
                  <a:schemeClr val="tx1">
                    <a:lumMod val="75000"/>
                    <a:lumOff val="25000"/>
                  </a:schemeClr>
                </a:solidFill>
                <a:latin typeface="Yu Gothic" panose="020B0400000000000000" pitchFamily="34" charset="-128"/>
                <a:ea typeface="Yu Gothic" panose="020B0400000000000000" pitchFamily="34" charset="-128"/>
              </a:rPr>
              <a:t>of AI applications in the GC</a:t>
            </a: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aphicFrame>
        <p:nvGraphicFramePr>
          <p:cNvPr id="8" name="Content Placeholder 4"/>
          <p:cNvGraphicFramePr>
            <a:graphicFrameLocks/>
          </p:cNvGraphicFramePr>
          <p:nvPr>
            <p:extLst>
              <p:ext uri="{D42A27DB-BD31-4B8C-83A1-F6EECF244321}">
                <p14:modId xmlns:p14="http://schemas.microsoft.com/office/powerpoint/2010/main" val="1359210163"/>
              </p:ext>
            </p:extLst>
          </p:nvPr>
        </p:nvGraphicFramePr>
        <p:xfrm>
          <a:off x="1703512" y="944724"/>
          <a:ext cx="8856984" cy="583672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7416824">
                  <a:extLst>
                    <a:ext uri="{9D8B030D-6E8A-4147-A177-3AD203B41FA5}">
                      <a16:colId xmlns:a16="http://schemas.microsoft.com/office/drawing/2014/main" val="20001"/>
                    </a:ext>
                  </a:extLst>
                </a:gridCol>
              </a:tblGrid>
              <a:tr h="356553">
                <a:tc>
                  <a:txBody>
                    <a:bodyPr/>
                    <a:lstStyle/>
                    <a:p>
                      <a:r>
                        <a:rPr lang="en-CA" dirty="0" smtClean="0"/>
                        <a:t>Department</a:t>
                      </a:r>
                      <a:endParaRPr lang="en-CA" dirty="0"/>
                    </a:p>
                  </a:txBody>
                  <a:tcPr/>
                </a:tc>
                <a:tc>
                  <a:txBody>
                    <a:bodyPr/>
                    <a:lstStyle/>
                    <a:p>
                      <a:r>
                        <a:rPr lang="en-CA" dirty="0" smtClean="0"/>
                        <a:t>Use Case</a:t>
                      </a:r>
                      <a:endParaRPr lang="en-CA" dirty="0"/>
                    </a:p>
                  </a:txBody>
                  <a:tcPr/>
                </a:tc>
                <a:extLst>
                  <a:ext uri="{0D108BD9-81ED-4DB2-BD59-A6C34878D82A}">
                    <a16:rowId xmlns:a16="http://schemas.microsoft.com/office/drawing/2014/main" val="10000"/>
                  </a:ext>
                </a:extLst>
              </a:tr>
              <a:tr h="713105">
                <a:tc>
                  <a:txBody>
                    <a:bodyPr/>
                    <a:lstStyle/>
                    <a:p>
                      <a:r>
                        <a:rPr lang="en-CA" sz="1400" dirty="0" smtClean="0"/>
                        <a:t>NRCAN </a:t>
                      </a:r>
                      <a:endParaRPr lang="en-CA" sz="1400" dirty="0"/>
                    </a:p>
                  </a:txBody>
                  <a:tcPr/>
                </a:tc>
                <a:tc>
                  <a:txBody>
                    <a:bodyPr/>
                    <a:lstStyle/>
                    <a:p>
                      <a:pPr marL="285750" indent="-285750">
                        <a:buFont typeface="Arial" panose="020B0604020202020204" pitchFamily="34" charset="0"/>
                        <a:buChar char="•"/>
                      </a:pPr>
                      <a:r>
                        <a:rPr lang="en-CA" sz="1400" dirty="0" smtClean="0"/>
                        <a:t>Forest</a:t>
                      </a:r>
                      <a:r>
                        <a:rPr lang="en-CA" sz="1400" baseline="0" dirty="0" smtClean="0"/>
                        <a:t> fire protection and flooding map</a:t>
                      </a:r>
                    </a:p>
                    <a:p>
                      <a:pPr marL="285750" indent="-285750">
                        <a:buFont typeface="Arial" panose="020B0604020202020204" pitchFamily="34" charset="0"/>
                        <a:buChar char="•"/>
                      </a:pPr>
                      <a:r>
                        <a:rPr lang="en-CA" sz="1400" dirty="0" smtClean="0"/>
                        <a:t>Optimizing industrial process and performance</a:t>
                      </a:r>
                    </a:p>
                    <a:p>
                      <a:pPr marL="285750" indent="-285750">
                        <a:buFont typeface="Arial" panose="020B0604020202020204" pitchFamily="34" charset="0"/>
                        <a:buChar char="•"/>
                      </a:pPr>
                      <a:r>
                        <a:rPr lang="en-CA" sz="1400" dirty="0" smtClean="0"/>
                        <a:t>Extraction</a:t>
                      </a:r>
                      <a:r>
                        <a:rPr lang="en-CA" sz="1400" baseline="0" dirty="0" smtClean="0"/>
                        <a:t> of features from high-definition images</a:t>
                      </a:r>
                    </a:p>
                  </a:txBody>
                  <a:tcPr/>
                </a:tc>
                <a:extLst>
                  <a:ext uri="{0D108BD9-81ED-4DB2-BD59-A6C34878D82A}">
                    <a16:rowId xmlns:a16="http://schemas.microsoft.com/office/drawing/2014/main" val="10001"/>
                  </a:ext>
                </a:extLst>
              </a:tr>
              <a:tr h="297127">
                <a:tc>
                  <a:txBody>
                    <a:bodyPr/>
                    <a:lstStyle/>
                    <a:p>
                      <a:r>
                        <a:rPr lang="en-CA" sz="1400" dirty="0" smtClean="0"/>
                        <a:t>TC</a:t>
                      </a:r>
                      <a:endParaRPr lang="en-CA" sz="1400" dirty="0"/>
                    </a:p>
                  </a:txBody>
                  <a:tcPr/>
                </a:tc>
                <a:tc>
                  <a:txBody>
                    <a:bodyPr/>
                    <a:lstStyle/>
                    <a:p>
                      <a:pPr marL="285750" indent="-285750">
                        <a:buFont typeface="Arial" panose="020B0604020202020204" pitchFamily="34" charset="0"/>
                        <a:buChar char="•"/>
                      </a:pPr>
                      <a:r>
                        <a:rPr lang="en-CA" sz="1400" dirty="0" smtClean="0"/>
                        <a:t>Risk-based</a:t>
                      </a:r>
                      <a:r>
                        <a:rPr lang="en-CA" sz="1400" baseline="0" dirty="0" smtClean="0"/>
                        <a:t> oversight of air cargo </a:t>
                      </a:r>
                      <a:endParaRPr lang="en-CA" sz="1400" dirty="0"/>
                    </a:p>
                  </a:txBody>
                  <a:tcPr/>
                </a:tc>
                <a:extLst>
                  <a:ext uri="{0D108BD9-81ED-4DB2-BD59-A6C34878D82A}">
                    <a16:rowId xmlns:a16="http://schemas.microsoft.com/office/drawing/2014/main" val="10002"/>
                  </a:ext>
                </a:extLst>
              </a:tr>
              <a:tr h="334894">
                <a:tc>
                  <a:txBody>
                    <a:bodyPr/>
                    <a:lstStyle/>
                    <a:p>
                      <a:r>
                        <a:rPr lang="en-CA" sz="1400" dirty="0" smtClean="0"/>
                        <a:t>PHAC</a:t>
                      </a:r>
                      <a:endParaRPr lang="en-CA" sz="1400" dirty="0"/>
                    </a:p>
                  </a:txBody>
                  <a:tcPr/>
                </a:tc>
                <a:tc>
                  <a:txBody>
                    <a:bodyPr/>
                    <a:lstStyle/>
                    <a:p>
                      <a:pPr marL="285750" indent="-285750">
                        <a:buFont typeface="Arial" panose="020B0604020202020204" pitchFamily="34" charset="0"/>
                        <a:buChar char="•"/>
                      </a:pPr>
                      <a:r>
                        <a:rPr lang="en-CA" sz="1400" dirty="0" smtClean="0"/>
                        <a:t>Early warning</a:t>
                      </a:r>
                      <a:r>
                        <a:rPr lang="en-CA" sz="1400" baseline="0" dirty="0" smtClean="0"/>
                        <a:t> of worldwide public health threats (in collaboration with NRC) </a:t>
                      </a:r>
                      <a:endParaRPr lang="en-CA" sz="1400" dirty="0"/>
                    </a:p>
                  </a:txBody>
                  <a:tcPr/>
                </a:tc>
                <a:extLst>
                  <a:ext uri="{0D108BD9-81ED-4DB2-BD59-A6C34878D82A}">
                    <a16:rowId xmlns:a16="http://schemas.microsoft.com/office/drawing/2014/main" val="10003"/>
                  </a:ext>
                </a:extLst>
              </a:tr>
              <a:tr h="505116">
                <a:tc>
                  <a:txBody>
                    <a:bodyPr/>
                    <a:lstStyle/>
                    <a:p>
                      <a:r>
                        <a:rPr lang="en-CA" sz="1400" dirty="0" smtClean="0"/>
                        <a:t>HC</a:t>
                      </a:r>
                      <a:endParaRPr lang="en-CA" sz="1400" dirty="0"/>
                    </a:p>
                  </a:txBody>
                  <a:tcPr/>
                </a:tc>
                <a:tc>
                  <a:txBody>
                    <a:bodyPr/>
                    <a:lstStyle/>
                    <a:p>
                      <a:pPr marL="285750" indent="-285750">
                        <a:buFont typeface="Arial" panose="020B0604020202020204" pitchFamily="34" charset="0"/>
                        <a:buChar char="•"/>
                      </a:pPr>
                      <a:r>
                        <a:rPr lang="en-CA" sz="1400" dirty="0" smtClean="0"/>
                        <a:t>Automation of repetitive rules-based tasks</a:t>
                      </a:r>
                    </a:p>
                    <a:p>
                      <a:pPr marL="285750" indent="-285750">
                        <a:buFont typeface="Arial" panose="020B0604020202020204" pitchFamily="34" charset="0"/>
                        <a:buChar char="•"/>
                      </a:pPr>
                      <a:r>
                        <a:rPr lang="en-CA" sz="1400" dirty="0" smtClean="0"/>
                        <a:t>Assessment</a:t>
                      </a:r>
                      <a:r>
                        <a:rPr lang="en-CA" sz="1400" baseline="0" dirty="0" smtClean="0"/>
                        <a:t> of risk communication activities </a:t>
                      </a:r>
                      <a:endParaRPr lang="en-CA" sz="1400" dirty="0"/>
                    </a:p>
                  </a:txBody>
                  <a:tcPr/>
                </a:tc>
                <a:extLst>
                  <a:ext uri="{0D108BD9-81ED-4DB2-BD59-A6C34878D82A}">
                    <a16:rowId xmlns:a16="http://schemas.microsoft.com/office/drawing/2014/main" val="10004"/>
                  </a:ext>
                </a:extLst>
              </a:tr>
              <a:tr h="334894">
                <a:tc>
                  <a:txBody>
                    <a:bodyPr/>
                    <a:lstStyle/>
                    <a:p>
                      <a:r>
                        <a:rPr lang="en-CA" sz="1400" dirty="0" smtClean="0"/>
                        <a:t>ISED</a:t>
                      </a:r>
                      <a:endParaRPr lang="en-CA" sz="1400" dirty="0"/>
                    </a:p>
                  </a:txBody>
                  <a:tcPr/>
                </a:tc>
                <a:tc>
                  <a:txBody>
                    <a:bodyPr/>
                    <a:lstStyle/>
                    <a:p>
                      <a:pPr marL="285750" indent="-285750">
                        <a:buFont typeface="Arial" panose="020B0604020202020204" pitchFamily="34" charset="0"/>
                        <a:buChar char="•"/>
                      </a:pPr>
                      <a:r>
                        <a:rPr lang="en-CA" sz="1400" dirty="0" smtClean="0"/>
                        <a:t>Identifying</a:t>
                      </a:r>
                      <a:r>
                        <a:rPr lang="en-CA" sz="1400" baseline="0" dirty="0" smtClean="0"/>
                        <a:t> debtors who may warrant investigation</a:t>
                      </a:r>
                      <a:endParaRPr lang="en-CA" sz="1400" dirty="0"/>
                    </a:p>
                  </a:txBody>
                  <a:tcPr/>
                </a:tc>
                <a:extLst>
                  <a:ext uri="{0D108BD9-81ED-4DB2-BD59-A6C34878D82A}">
                    <a16:rowId xmlns:a16="http://schemas.microsoft.com/office/drawing/2014/main" val="10005"/>
                  </a:ext>
                </a:extLst>
              </a:tr>
              <a:tr h="297127">
                <a:tc>
                  <a:txBody>
                    <a:bodyPr/>
                    <a:lstStyle/>
                    <a:p>
                      <a:r>
                        <a:rPr lang="en-CA" sz="1400" dirty="0" smtClean="0"/>
                        <a:t>CSA</a:t>
                      </a:r>
                      <a:endParaRPr lang="en-CA" sz="1400" dirty="0"/>
                    </a:p>
                  </a:txBody>
                  <a:tcPr/>
                </a:tc>
                <a:tc>
                  <a:txBody>
                    <a:bodyPr/>
                    <a:lstStyle/>
                    <a:p>
                      <a:pPr marL="285750" indent="-285750">
                        <a:buFont typeface="Arial" panose="020B0604020202020204" pitchFamily="34" charset="0"/>
                        <a:buChar char="•"/>
                      </a:pPr>
                      <a:r>
                        <a:rPr lang="en-CA" sz="1400" dirty="0" smtClean="0"/>
                        <a:t>Next generation holographic console</a:t>
                      </a:r>
                      <a:endParaRPr lang="en-CA" sz="1400" dirty="0"/>
                    </a:p>
                  </a:txBody>
                  <a:tcPr/>
                </a:tc>
                <a:extLst>
                  <a:ext uri="{0D108BD9-81ED-4DB2-BD59-A6C34878D82A}">
                    <a16:rowId xmlns:a16="http://schemas.microsoft.com/office/drawing/2014/main" val="10006"/>
                  </a:ext>
                </a:extLst>
              </a:tr>
              <a:tr h="505116">
                <a:tc>
                  <a:txBody>
                    <a:bodyPr/>
                    <a:lstStyle/>
                    <a:p>
                      <a:r>
                        <a:rPr lang="en-CA" sz="1400" dirty="0" smtClean="0"/>
                        <a:t>CRC</a:t>
                      </a:r>
                      <a:endParaRPr lang="en-CA" sz="1400" dirty="0"/>
                    </a:p>
                  </a:txBody>
                  <a:tcPr/>
                </a:tc>
                <a:tc>
                  <a:txBody>
                    <a:bodyPr/>
                    <a:lstStyle/>
                    <a:p>
                      <a:pPr marL="285750" indent="-285750">
                        <a:buFont typeface="Arial" panose="020B0604020202020204" pitchFamily="34" charset="0"/>
                        <a:buChar char="•"/>
                      </a:pPr>
                      <a:r>
                        <a:rPr lang="en-CA" sz="1400" dirty="0" smtClean="0"/>
                        <a:t>Management of spectrum </a:t>
                      </a:r>
                    </a:p>
                    <a:p>
                      <a:pPr marL="285750" indent="-285750">
                        <a:buFont typeface="Arial" panose="020B0604020202020204" pitchFamily="34" charset="0"/>
                        <a:buChar char="•"/>
                      </a:pPr>
                      <a:r>
                        <a:rPr lang="en-CA" sz="1400" dirty="0" smtClean="0"/>
                        <a:t>Engineered surfaced</a:t>
                      </a:r>
                      <a:r>
                        <a:rPr lang="en-CA" sz="1400" baseline="0" dirty="0" smtClean="0"/>
                        <a:t> design</a:t>
                      </a:r>
                      <a:endParaRPr lang="en-CA" sz="1400" dirty="0"/>
                    </a:p>
                  </a:txBody>
                  <a:tcPr/>
                </a:tc>
                <a:extLst>
                  <a:ext uri="{0D108BD9-81ED-4DB2-BD59-A6C34878D82A}">
                    <a16:rowId xmlns:a16="http://schemas.microsoft.com/office/drawing/2014/main" val="10007"/>
                  </a:ext>
                </a:extLst>
              </a:tr>
              <a:tr h="713105">
                <a:tc>
                  <a:txBody>
                    <a:bodyPr/>
                    <a:lstStyle/>
                    <a:p>
                      <a:r>
                        <a:rPr lang="en-CA" sz="1400" dirty="0" smtClean="0"/>
                        <a:t>DND</a:t>
                      </a:r>
                      <a:endParaRPr lang="en-CA" sz="1400" dirty="0"/>
                    </a:p>
                  </a:txBody>
                  <a:tcPr/>
                </a:tc>
                <a:tc>
                  <a:txBody>
                    <a:bodyPr/>
                    <a:lstStyle/>
                    <a:p>
                      <a:pPr marL="285750" indent="-285750">
                        <a:buFont typeface="Arial" panose="020B0604020202020204" pitchFamily="34" charset="0"/>
                        <a:buChar char="•"/>
                      </a:pPr>
                      <a:r>
                        <a:rPr lang="en-CA" sz="1400" dirty="0" smtClean="0"/>
                        <a:t>Underwater</a:t>
                      </a:r>
                      <a:r>
                        <a:rPr lang="en-CA" sz="1400" baseline="0" dirty="0" smtClean="0"/>
                        <a:t>, ground, and airborne autonomous systems </a:t>
                      </a:r>
                    </a:p>
                    <a:p>
                      <a:pPr marL="285750" indent="-285750">
                        <a:buFont typeface="Arial" panose="020B0604020202020204" pitchFamily="34" charset="0"/>
                        <a:buChar char="•"/>
                      </a:pPr>
                      <a:r>
                        <a:rPr lang="en-CA" sz="1400" baseline="0" dirty="0" smtClean="0"/>
                        <a:t>Ground, airborne, and space sensor processing </a:t>
                      </a:r>
                    </a:p>
                    <a:p>
                      <a:pPr marL="285750" indent="-285750">
                        <a:buFont typeface="Arial" panose="020B0604020202020204" pitchFamily="34" charset="0"/>
                        <a:buChar char="•"/>
                      </a:pPr>
                      <a:r>
                        <a:rPr lang="en-CA" sz="1400" baseline="0" dirty="0" smtClean="0"/>
                        <a:t>Decision support systems, knowledge-based reasoning</a:t>
                      </a:r>
                      <a:endParaRPr lang="en-CA" sz="1400" dirty="0"/>
                    </a:p>
                  </a:txBody>
                  <a:tcPr/>
                </a:tc>
                <a:extLst>
                  <a:ext uri="{0D108BD9-81ED-4DB2-BD59-A6C34878D82A}">
                    <a16:rowId xmlns:a16="http://schemas.microsoft.com/office/drawing/2014/main" val="10008"/>
                  </a:ext>
                </a:extLst>
              </a:tr>
              <a:tr h="921094">
                <a:tc>
                  <a:txBody>
                    <a:bodyPr/>
                    <a:lstStyle/>
                    <a:p>
                      <a:r>
                        <a:rPr lang="en-CA" sz="1400" dirty="0" smtClean="0"/>
                        <a:t>ECC</a:t>
                      </a:r>
                      <a:endParaRPr lang="en-CA" sz="1400" dirty="0"/>
                    </a:p>
                  </a:txBody>
                  <a:tcPr/>
                </a:tc>
                <a:tc>
                  <a:txBody>
                    <a:bodyPr/>
                    <a:lstStyle/>
                    <a:p>
                      <a:pPr marL="285750" indent="-285750">
                        <a:buFont typeface="Arial" panose="020B0604020202020204" pitchFamily="34" charset="0"/>
                        <a:buChar char="•"/>
                      </a:pPr>
                      <a:r>
                        <a:rPr lang="en-CA" sz="1400" dirty="0" smtClean="0"/>
                        <a:t>Me</a:t>
                      </a:r>
                      <a:r>
                        <a:rPr lang="en-CA" sz="1400" baseline="0" dirty="0" smtClean="0"/>
                        <a:t>teorological and environment modelling processes</a:t>
                      </a:r>
                    </a:p>
                    <a:p>
                      <a:pPr marL="285750" indent="-285750">
                        <a:buFont typeface="Arial" panose="020B0604020202020204" pitchFamily="34" charset="0"/>
                        <a:buChar char="•"/>
                      </a:pPr>
                      <a:r>
                        <a:rPr lang="en-CA" sz="1400" baseline="0" dirty="0" smtClean="0"/>
                        <a:t>The creation of land cover information from satellite data</a:t>
                      </a:r>
                    </a:p>
                    <a:p>
                      <a:pPr marL="285750" indent="-285750">
                        <a:buFont typeface="Arial" panose="020B0604020202020204" pitchFamily="34" charset="0"/>
                        <a:buChar char="•"/>
                      </a:pPr>
                      <a:r>
                        <a:rPr lang="en-CA" sz="1400" baseline="0" dirty="0" smtClean="0"/>
                        <a:t>Improved and automatic classification of sea ice </a:t>
                      </a:r>
                    </a:p>
                    <a:p>
                      <a:pPr marL="285750" indent="-285750">
                        <a:buFont typeface="Arial" panose="020B0604020202020204" pitchFamily="34" charset="0"/>
                        <a:buChar char="•"/>
                      </a:pPr>
                      <a:r>
                        <a:rPr lang="en-CA" sz="1400" baseline="0" dirty="0" smtClean="0"/>
                        <a:t>The characterization, mapping, and monitoring of ecosystems and habitats important to wildlife </a:t>
                      </a:r>
                      <a:endParaRPr lang="en-CA" sz="1400" dirty="0"/>
                    </a:p>
                  </a:txBody>
                  <a:tcPr/>
                </a:tc>
                <a:extLst>
                  <a:ext uri="{0D108BD9-81ED-4DB2-BD59-A6C34878D82A}">
                    <a16:rowId xmlns:a16="http://schemas.microsoft.com/office/drawing/2014/main" val="10009"/>
                  </a:ext>
                </a:extLst>
              </a:tr>
              <a:tr h="747332">
                <a:tc>
                  <a:txBody>
                    <a:bodyPr/>
                    <a:lstStyle/>
                    <a:p>
                      <a:r>
                        <a:rPr lang="en-CA" sz="1400" dirty="0" smtClean="0"/>
                        <a:t>NRC</a:t>
                      </a:r>
                      <a:endParaRPr lang="en-CA" sz="1400" dirty="0"/>
                    </a:p>
                  </a:txBody>
                  <a:tcPr/>
                </a:tc>
                <a:tc>
                  <a:txBody>
                    <a:bodyPr/>
                    <a:lstStyle/>
                    <a:p>
                      <a:pPr marL="285750" indent="-285750">
                        <a:buFont typeface="Arial" panose="020B0604020202020204" pitchFamily="34" charset="0"/>
                        <a:buChar char="•"/>
                      </a:pPr>
                      <a:r>
                        <a:rPr lang="en-CA" sz="1400" dirty="0" smtClean="0"/>
                        <a:t>Tracking greenhouse gases in the port of Montreal </a:t>
                      </a:r>
                    </a:p>
                    <a:p>
                      <a:pPr marL="285750" indent="-285750">
                        <a:buFont typeface="Arial" panose="020B0604020202020204" pitchFamily="34" charset="0"/>
                        <a:buChar char="•"/>
                      </a:pPr>
                      <a:r>
                        <a:rPr lang="en-CA" sz="1400" dirty="0" smtClean="0"/>
                        <a:t>Teaching machines</a:t>
                      </a:r>
                      <a:r>
                        <a:rPr lang="en-CA" sz="1400" baseline="0" dirty="0" smtClean="0"/>
                        <a:t> disappearing indigenous languages </a:t>
                      </a:r>
                    </a:p>
                    <a:p>
                      <a:pPr marL="285750" indent="-285750">
                        <a:buFont typeface="Arial" panose="020B0604020202020204" pitchFamily="34" charset="0"/>
                        <a:buChar char="•"/>
                      </a:pPr>
                      <a:r>
                        <a:rPr lang="en-CA" sz="1400" baseline="0" dirty="0" smtClean="0"/>
                        <a:t>Helping to manage power consumption in buildings</a:t>
                      </a:r>
                      <a:endParaRPr lang="en-CA" sz="1400" dirty="0"/>
                    </a:p>
                  </a:txBody>
                  <a:tcPr/>
                </a:tc>
                <a:extLst>
                  <a:ext uri="{0D108BD9-81ED-4DB2-BD59-A6C34878D82A}">
                    <a16:rowId xmlns:a16="http://schemas.microsoft.com/office/drawing/2014/main" val="10010"/>
                  </a:ext>
                </a:extLst>
              </a:tr>
            </a:tbl>
          </a:graphicData>
        </a:graphic>
      </p:graphicFrame>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27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9992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388295" y="2197778"/>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Natural language processing</a:t>
            </a:r>
          </a:p>
        </p:txBody>
      </p:sp>
      <p:sp>
        <p:nvSpPr>
          <p:cNvPr id="42" name="Rectangle 41"/>
          <p:cNvSpPr/>
          <p:nvPr/>
        </p:nvSpPr>
        <p:spPr>
          <a:xfrm rot="5400000">
            <a:off x="4999963" y="1929773"/>
            <a:ext cx="59997" cy="3812638"/>
          </a:xfrm>
          <a:prstGeom prst="rect">
            <a:avLst/>
          </a:prstGeom>
          <a:solidFill>
            <a:srgbClr val="D7CEE6"/>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4413791" y="3508799"/>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Speech</a:t>
            </a:r>
          </a:p>
        </p:txBody>
      </p:sp>
      <p:sp>
        <p:nvSpPr>
          <p:cNvPr id="47" name="TextBox 46"/>
          <p:cNvSpPr txBox="1"/>
          <p:nvPr/>
        </p:nvSpPr>
        <p:spPr>
          <a:xfrm>
            <a:off x="4407659" y="4234635"/>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Planning</a:t>
            </a:r>
          </a:p>
        </p:txBody>
      </p:sp>
      <p:sp>
        <p:nvSpPr>
          <p:cNvPr id="45" name="TextBox 44"/>
          <p:cNvSpPr txBox="1"/>
          <p:nvPr/>
        </p:nvSpPr>
        <p:spPr>
          <a:xfrm flipH="1">
            <a:off x="10812021" y="4809182"/>
            <a:ext cx="510683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Vision</a:t>
            </a:r>
          </a:p>
        </p:txBody>
      </p:sp>
      <p:sp>
        <p:nvSpPr>
          <p:cNvPr id="4" name="Rectangle 3"/>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Branches of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6" name="Rectangle 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Box 9"/>
          <p:cNvSpPr txBox="1"/>
          <p:nvPr/>
        </p:nvSpPr>
        <p:spPr>
          <a:xfrm>
            <a:off x="530766" y="3473248"/>
            <a:ext cx="3194780" cy="400110"/>
          </a:xfrm>
          <a:prstGeom prst="rect">
            <a:avLst/>
          </a:prstGeom>
          <a:noFill/>
        </p:spPr>
        <p:txBody>
          <a:bodyPr wrap="square" rtlCol="0">
            <a:spAutoFit/>
          </a:bodyPr>
          <a:lstStyle/>
          <a:p>
            <a:r>
              <a:rPr lang="en-US" sz="2000" dirty="0" smtClean="0">
                <a:solidFill>
                  <a:srgbClr val="7030A0"/>
                </a:solidFill>
                <a:latin typeface="Segoe UI" panose="020B0502040204020203" pitchFamily="34" charset="0"/>
                <a:cs typeface="Segoe UI" panose="020B0502040204020203" pitchFamily="34" charset="0"/>
              </a:rPr>
              <a:t>Artificial intelligence</a:t>
            </a:r>
          </a:p>
        </p:txBody>
      </p:sp>
      <p:cxnSp>
        <p:nvCxnSpPr>
          <p:cNvPr id="14" name="Straight Connector 13"/>
          <p:cNvCxnSpPr/>
          <p:nvPr/>
        </p:nvCxnSpPr>
        <p:spPr>
          <a:xfrm flipV="1">
            <a:off x="3118203" y="1955088"/>
            <a:ext cx="1295588" cy="1891281"/>
          </a:xfrm>
          <a:prstGeom prst="line">
            <a:avLst/>
          </a:prstGeom>
          <a:ln w="50800">
            <a:solidFill>
              <a:schemeClr val="accent5">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p:cNvCxnSpPr>
            <a:stCxn id="9" idx="0"/>
          </p:cNvCxnSpPr>
          <p:nvPr/>
        </p:nvCxnSpPr>
        <p:spPr>
          <a:xfrm flipV="1">
            <a:off x="3123646" y="2503728"/>
            <a:ext cx="1290145" cy="1337312"/>
          </a:xfrm>
          <a:prstGeom prst="line">
            <a:avLst/>
          </a:prstGeom>
          <a:ln w="50800">
            <a:solidFill>
              <a:schemeClr val="accent4">
                <a:lumMod val="7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3129089" y="3075228"/>
            <a:ext cx="1284702" cy="798130"/>
          </a:xfrm>
          <a:prstGeom prst="line">
            <a:avLst/>
          </a:prstGeom>
          <a:ln w="50800">
            <a:solidFill>
              <a:schemeClr val="accent3">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123645" y="3861270"/>
            <a:ext cx="1290146" cy="687656"/>
          </a:xfrm>
          <a:prstGeom prst="line">
            <a:avLst/>
          </a:prstGeom>
          <a:ln w="50800">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p:cNvCxnSpPr>
            <a:stCxn id="9" idx="0"/>
          </p:cNvCxnSpPr>
          <p:nvPr/>
        </p:nvCxnSpPr>
        <p:spPr>
          <a:xfrm>
            <a:off x="3123646" y="3841040"/>
            <a:ext cx="1290145" cy="1211578"/>
          </a:xfrm>
          <a:prstGeom prst="line">
            <a:avLst/>
          </a:prstGeom>
          <a:ln w="508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123646" y="3829995"/>
            <a:ext cx="1290145" cy="1714113"/>
          </a:xfrm>
          <a:prstGeom prst="line">
            <a:avLst/>
          </a:prstGeom>
          <a:ln w="5080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3" name="Rectangle 32"/>
          <p:cNvSpPr/>
          <p:nvPr/>
        </p:nvSpPr>
        <p:spPr>
          <a:xfrm rot="5400000">
            <a:off x="5626681" y="706727"/>
            <a:ext cx="45719" cy="2522490"/>
          </a:xfrm>
          <a:prstGeom prst="rect">
            <a:avLst/>
          </a:prstGeom>
          <a:solidFill>
            <a:srgbClr val="715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p:cNvSpPr txBox="1"/>
          <p:nvPr/>
        </p:nvSpPr>
        <p:spPr>
          <a:xfrm>
            <a:off x="4388295" y="1658883"/>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Machine learning</a:t>
            </a:r>
          </a:p>
        </p:txBody>
      </p:sp>
      <p:cxnSp>
        <p:nvCxnSpPr>
          <p:cNvPr id="35" name="Straight Connector 34"/>
          <p:cNvCxnSpPr/>
          <p:nvPr/>
        </p:nvCxnSpPr>
        <p:spPr>
          <a:xfrm flipV="1">
            <a:off x="6910786" y="1988203"/>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5400000">
            <a:off x="5626681" y="1245622"/>
            <a:ext cx="45719" cy="2522490"/>
          </a:xfrm>
          <a:prstGeom prst="rect">
            <a:avLst/>
          </a:prstGeom>
          <a:solidFill>
            <a:srgbClr val="B55475"/>
          </a:solidFill>
          <a:ln>
            <a:solidFill>
              <a:srgbClr val="B554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rot="5400000">
            <a:off x="5652177" y="1821668"/>
            <a:ext cx="45719" cy="2522490"/>
          </a:xfrm>
          <a:prstGeom prst="rect">
            <a:avLst/>
          </a:prstGeom>
          <a:solidFill>
            <a:srgbClr val="B79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p:cNvSpPr txBox="1"/>
          <p:nvPr/>
        </p:nvSpPr>
        <p:spPr>
          <a:xfrm>
            <a:off x="4413791" y="2762673"/>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Expert systems</a:t>
            </a:r>
          </a:p>
        </p:txBody>
      </p:sp>
      <p:sp>
        <p:nvSpPr>
          <p:cNvPr id="44" name="Rectangle 43"/>
          <p:cNvSpPr/>
          <p:nvPr/>
        </p:nvSpPr>
        <p:spPr>
          <a:xfrm rot="5400000">
            <a:off x="5652177" y="3281187"/>
            <a:ext cx="45719" cy="2522490"/>
          </a:xfrm>
          <a:prstGeom prst="rect">
            <a:avLst/>
          </a:prstGeom>
          <a:solidFill>
            <a:srgbClr val="DD7E0E"/>
          </a:solidFill>
          <a:ln>
            <a:solidFill>
              <a:srgbClr val="DD7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rot="5400000">
            <a:off x="5646045" y="3787478"/>
            <a:ext cx="45719" cy="2522490"/>
          </a:xfrm>
          <a:prstGeom prst="rect">
            <a:avLst/>
          </a:prstGeom>
          <a:solidFill>
            <a:srgbClr val="7D9263"/>
          </a:solidFill>
          <a:ln>
            <a:solidFill>
              <a:srgbClr val="A2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rot="5400000">
            <a:off x="5626681" y="4268199"/>
            <a:ext cx="45719" cy="2522490"/>
          </a:xfrm>
          <a:prstGeom prst="rect">
            <a:avLst/>
          </a:prstGeom>
          <a:solidFill>
            <a:srgbClr val="706702"/>
          </a:solidFill>
          <a:ln>
            <a:solidFill>
              <a:srgbClr val="7B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p:cNvSpPr txBox="1"/>
          <p:nvPr/>
        </p:nvSpPr>
        <p:spPr>
          <a:xfrm>
            <a:off x="4407659" y="5221578"/>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Robotics</a:t>
            </a:r>
          </a:p>
        </p:txBody>
      </p:sp>
      <p:sp>
        <p:nvSpPr>
          <p:cNvPr id="9" name="Rectangle 8"/>
          <p:cNvSpPr/>
          <p:nvPr/>
        </p:nvSpPr>
        <p:spPr>
          <a:xfrm rot="5400000">
            <a:off x="1839541" y="2579794"/>
            <a:ext cx="45719" cy="2522490"/>
          </a:xfrm>
          <a:prstGeom prst="rect">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p:nvCxnSpPr>
        <p:spPr>
          <a:xfrm flipV="1">
            <a:off x="3123646" y="3861270"/>
            <a:ext cx="0" cy="2629"/>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092706" y="3768007"/>
            <a:ext cx="152493" cy="167353"/>
          </a:xfrm>
          <a:prstGeom prst="ellipse">
            <a:avLst/>
          </a:prstGeom>
          <a:solidFill>
            <a:srgbClr val="5EA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30"/>
          <p:cNvPicPr>
            <a:picLocks noChangeAspect="1"/>
          </p:cNvPicPr>
          <p:nvPr/>
        </p:nvPicPr>
        <p:blipFill>
          <a:blip r:embed="rId3"/>
          <a:stretch>
            <a:fillRect/>
          </a:stretch>
        </p:blipFill>
        <p:spPr>
          <a:xfrm>
            <a:off x="8290685" y="7937"/>
            <a:ext cx="3901316" cy="7032807"/>
          </a:xfrm>
          <a:prstGeom prst="rect">
            <a:avLst/>
          </a:prstGeom>
        </p:spPr>
      </p:pic>
      <p:sp>
        <p:nvSpPr>
          <p:cNvPr id="56" name="Rectangle 55"/>
          <p:cNvSpPr/>
          <p:nvPr/>
        </p:nvSpPr>
        <p:spPr>
          <a:xfrm flipH="1">
            <a:off x="8271320" y="-368299"/>
            <a:ext cx="4631880" cy="7409044"/>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TextBox 56"/>
          <p:cNvSpPr txBox="1"/>
          <p:nvPr/>
        </p:nvSpPr>
        <p:spPr>
          <a:xfrm>
            <a:off x="4433156" y="4769697"/>
            <a:ext cx="3194780" cy="307777"/>
          </a:xfrm>
          <a:prstGeom prst="rect">
            <a:avLst/>
          </a:prstGeom>
          <a:noFill/>
        </p:spPr>
        <p:txBody>
          <a:bodyPr wrap="square" rtlCol="0">
            <a:spAutoFit/>
          </a:bodyPr>
          <a:lstStyle/>
          <a:p>
            <a:r>
              <a:rPr lang="en-US" sz="1400" dirty="0" smtClean="0">
                <a:latin typeface="Segoe UI" panose="020B0502040204020203" pitchFamily="34" charset="0"/>
                <a:cs typeface="Segoe UI" panose="020B0502040204020203" pitchFamily="34" charset="0"/>
              </a:rPr>
              <a:t>Vision</a:t>
            </a:r>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8" name="TextBox 37"/>
          <p:cNvSpPr txBox="1"/>
          <p:nvPr/>
        </p:nvSpPr>
        <p:spPr>
          <a:xfrm>
            <a:off x="2128156" y="5116959"/>
            <a:ext cx="825062" cy="369332"/>
          </a:xfrm>
          <a:prstGeom prst="rect">
            <a:avLst/>
          </a:prstGeom>
          <a:noFill/>
        </p:spPr>
        <p:txBody>
          <a:bodyPr wrap="square" rtlCol="0">
            <a:spAutoFit/>
          </a:bodyPr>
          <a:lstStyle/>
          <a:p>
            <a:r>
              <a:rPr lang="en-US" dirty="0"/>
              <a:t>3</a:t>
            </a:r>
            <a:endParaRPr lang="en-CA" dirty="0"/>
          </a:p>
        </p:txBody>
      </p:sp>
    </p:spTree>
    <p:extLst>
      <p:ext uri="{BB962C8B-B14F-4D97-AF65-F5344CB8AC3E}">
        <p14:creationId xmlns:p14="http://schemas.microsoft.com/office/powerpoint/2010/main" val="2394911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https://files.slack.com/files-pri/TGB9RAJ5C-FH7MDPUCE/image_from_io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Rectangle 12"/>
          <p:cNvSpPr/>
          <p:nvPr/>
        </p:nvSpPr>
        <p:spPr>
          <a:xfrm>
            <a:off x="6291158" y="896897"/>
            <a:ext cx="5216164" cy="2358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DATA SCIENCE</a:t>
            </a:r>
          </a:p>
          <a:p>
            <a:r>
              <a:rPr lang="en-CA" dirty="0" smtClean="0">
                <a:latin typeface="Century Gothic" panose="020B0502020202020204" pitchFamily="34" charset="0"/>
              </a:rPr>
              <a:t>Applying </a:t>
            </a:r>
            <a:r>
              <a:rPr lang="en-CA" dirty="0">
                <a:latin typeface="Century Gothic" panose="020B0502020202020204" pitchFamily="34" charset="0"/>
              </a:rPr>
              <a:t>algorithms to numbers, text, images, audio, and more to produce systems that identify useful generalizable patterns in data. In turn, these systems generate insights that analysts and business users translate into business value.</a:t>
            </a:r>
          </a:p>
        </p:txBody>
      </p:sp>
      <p:sp>
        <p:nvSpPr>
          <p:cNvPr id="39" name="Rectangle 38"/>
          <p:cNvSpPr/>
          <p:nvPr/>
        </p:nvSpPr>
        <p:spPr>
          <a:xfrm>
            <a:off x="935217" y="3764325"/>
            <a:ext cx="5216164" cy="26448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DEEP LEARNING</a:t>
            </a:r>
          </a:p>
          <a:p>
            <a:r>
              <a:rPr lang="en-US" dirty="0" smtClean="0">
                <a:latin typeface="Century Gothic" panose="020B0502020202020204" pitchFamily="34" charset="0"/>
              </a:rPr>
              <a:t>An advanced form of machine learning where neural networks are expanded into sprawling networks that are trained using massive amounts of data (e.g., facial recognition.)</a:t>
            </a:r>
          </a:p>
          <a:p>
            <a:endParaRPr lang="en-CA" dirty="0">
              <a:latin typeface="Century Gothic" panose="020B0502020202020204" pitchFamily="34" charset="0"/>
            </a:endParaRPr>
          </a:p>
        </p:txBody>
      </p:sp>
      <p:sp>
        <p:nvSpPr>
          <p:cNvPr id="50" name="Rectangle 49"/>
          <p:cNvSpPr/>
          <p:nvPr/>
        </p:nvSpPr>
        <p:spPr>
          <a:xfrm>
            <a:off x="6303706" y="4983234"/>
            <a:ext cx="5216164" cy="14259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MACHINE LEARNING</a:t>
            </a:r>
          </a:p>
          <a:p>
            <a:r>
              <a:rPr lang="en-US" dirty="0" smtClean="0">
                <a:latin typeface="Century Gothic" panose="020B0502020202020204" pitchFamily="34" charset="0"/>
              </a:rPr>
              <a:t>Computer systems fed large amounts of data which is used to learn how to carry out a specific task (e.g., automated captioning.)</a:t>
            </a:r>
          </a:p>
          <a:p>
            <a:endParaRPr lang="en-CA" dirty="0">
              <a:latin typeface="Century Gothic" panose="020B0502020202020204" pitchFamily="34" charset="0"/>
            </a:endParaRPr>
          </a:p>
        </p:txBody>
      </p:sp>
      <p:sp>
        <p:nvSpPr>
          <p:cNvPr id="51" name="Rectangle 50"/>
          <p:cNvSpPr/>
          <p:nvPr/>
        </p:nvSpPr>
        <p:spPr>
          <a:xfrm>
            <a:off x="935217" y="898310"/>
            <a:ext cx="5216164" cy="26840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DATA ANALYTICS</a:t>
            </a:r>
          </a:p>
          <a:p>
            <a:r>
              <a:rPr lang="en-US" dirty="0" smtClean="0">
                <a:latin typeface="Century Gothic" panose="020B0502020202020204" pitchFamily="34" charset="0"/>
              </a:rPr>
              <a:t>The accumulation, analysis, reporting, and presentation (visualization) of historical business data to improve visibility into organizational operations, research problems, trends, and more.</a:t>
            </a:r>
          </a:p>
          <a:p>
            <a:endParaRPr lang="en-CA" dirty="0">
              <a:latin typeface="Century Gothic" panose="020B0502020202020204" pitchFamily="34" charset="0"/>
            </a:endParaRPr>
          </a:p>
        </p:txBody>
      </p:sp>
      <p:sp>
        <p:nvSpPr>
          <p:cNvPr id="52" name="Rectangle 51"/>
          <p:cNvSpPr/>
          <p:nvPr/>
        </p:nvSpPr>
        <p:spPr>
          <a:xfrm>
            <a:off x="6291158" y="3371180"/>
            <a:ext cx="5216164" cy="14753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Century Gothic" panose="020B0502020202020204" pitchFamily="34" charset="0"/>
              </a:rPr>
              <a:t>PREDICTIVE ANALYTICS</a:t>
            </a:r>
          </a:p>
          <a:p>
            <a:r>
              <a:rPr lang="en-US" dirty="0" smtClean="0">
                <a:latin typeface="Century Gothic" panose="020B0502020202020204" pitchFamily="34" charset="0"/>
              </a:rPr>
              <a:t>A type of analysis that uses historical data to understand real time data and make future predictions.</a:t>
            </a:r>
          </a:p>
          <a:p>
            <a:endParaRPr lang="en-CA" dirty="0">
              <a:latin typeface="Century Gothic" panose="020B0502020202020204" pitchFamily="34" charset="0"/>
            </a:endParaRPr>
          </a:p>
        </p:txBody>
      </p:sp>
      <p:sp>
        <p:nvSpPr>
          <p:cNvPr id="15" name="TextBox 14"/>
          <p:cNvSpPr txBox="1"/>
          <p:nvPr/>
        </p:nvSpPr>
        <p:spPr>
          <a:xfrm>
            <a:off x="8750737" y="6574671"/>
            <a:ext cx="2969724" cy="292388"/>
          </a:xfrm>
          <a:prstGeom prst="rect">
            <a:avLst/>
          </a:prstGeom>
          <a:noFill/>
        </p:spPr>
        <p:txBody>
          <a:bodyPr wrap="none" rtlCol="0">
            <a:spAutoFit/>
          </a:bodyPr>
          <a:lstStyle/>
          <a:p>
            <a:r>
              <a:rPr lang="en-US" sz="1300" i="1" dirty="0" smtClean="0"/>
              <a:t>Thank you to </a:t>
            </a:r>
            <a:r>
              <a:rPr lang="en-US" sz="1300" i="1" dirty="0" err="1" smtClean="0"/>
              <a:t>NRCan</a:t>
            </a:r>
            <a:r>
              <a:rPr lang="en-US" sz="1300" i="1" dirty="0" smtClean="0"/>
              <a:t> for these definitions.</a:t>
            </a:r>
            <a:endParaRPr lang="en-CA" sz="1300" i="1" dirty="0"/>
          </a:p>
        </p:txBody>
      </p:sp>
      <p:sp>
        <p:nvSpPr>
          <p:cNvPr id="14" name="TextBox 13"/>
          <p:cNvSpPr txBox="1"/>
          <p:nvPr/>
        </p:nvSpPr>
        <p:spPr>
          <a:xfrm>
            <a:off x="11573819" y="6311462"/>
            <a:ext cx="825062" cy="369332"/>
          </a:xfrm>
          <a:prstGeom prst="rect">
            <a:avLst/>
          </a:prstGeom>
          <a:noFill/>
        </p:spPr>
        <p:txBody>
          <a:bodyPr wrap="square" rtlCol="0">
            <a:spAutoFit/>
          </a:bodyPr>
          <a:lstStyle/>
          <a:p>
            <a:r>
              <a:rPr lang="en-US" dirty="0" smtClean="0"/>
              <a:t>4</a:t>
            </a:r>
            <a:endParaRPr lang="en-CA" dirty="0"/>
          </a:p>
        </p:txBody>
      </p:sp>
      <p:sp>
        <p:nvSpPr>
          <p:cNvPr id="17" name="Rectangle 1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More definitions</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3390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6098" y="98474"/>
            <a:ext cx="9312812" cy="707886"/>
          </a:xfrm>
          <a:prstGeom prst="rect">
            <a:avLst/>
          </a:prstGeom>
          <a:noFill/>
        </p:spPr>
        <p:txBody>
          <a:bodyPr wrap="square" rtlCol="0">
            <a:spAutoFit/>
          </a:bodyPr>
          <a:lstStyle/>
          <a:p>
            <a:r>
              <a:rPr lang="en-US" sz="4000" dirty="0">
                <a:solidFill>
                  <a:schemeClr val="tx1">
                    <a:lumMod val="75000"/>
                    <a:lumOff val="25000"/>
                  </a:schemeClr>
                </a:solidFill>
                <a:latin typeface="Yu Gothic" panose="020B0400000000000000" pitchFamily="34" charset="-128"/>
                <a:ea typeface="Yu Gothic" panose="020B0400000000000000" pitchFamily="34" charset="-128"/>
              </a:rPr>
              <a:t>Why is everyone talking about AI?</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19" name="TextBox 18"/>
          <p:cNvSpPr txBox="1"/>
          <p:nvPr/>
        </p:nvSpPr>
        <p:spPr>
          <a:xfrm>
            <a:off x="3236621" y="1709904"/>
            <a:ext cx="2431097" cy="707886"/>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Explosion in </a:t>
            </a:r>
            <a:r>
              <a:rPr lang="en-US" sz="2000" b="1" dirty="0" smtClean="0">
                <a:solidFill>
                  <a:srgbClr val="7030A0"/>
                </a:solidFill>
                <a:latin typeface="Segoe UI" panose="020B0502040204020203" pitchFamily="34" charset="0"/>
                <a:cs typeface="Segoe UI" panose="020B0502040204020203" pitchFamily="34" charset="0"/>
              </a:rPr>
              <a:t>available data</a:t>
            </a:r>
            <a:endParaRPr lang="en-CA" sz="2000" b="1" dirty="0">
              <a:solidFill>
                <a:srgbClr val="7030A0"/>
              </a:solidFill>
              <a:latin typeface="Segoe UI" panose="020B0502040204020203" pitchFamily="34" charset="0"/>
              <a:cs typeface="Segoe UI" panose="020B0502040204020203" pitchFamily="34" charset="0"/>
            </a:endParaRPr>
          </a:p>
        </p:txBody>
      </p:sp>
      <p:sp>
        <p:nvSpPr>
          <p:cNvPr id="24" name="TextBox 23"/>
          <p:cNvSpPr txBox="1"/>
          <p:nvPr/>
        </p:nvSpPr>
        <p:spPr>
          <a:xfrm>
            <a:off x="3236621" y="3991361"/>
            <a:ext cx="1506267" cy="1015663"/>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Increase in </a:t>
            </a:r>
            <a:r>
              <a:rPr lang="en-US" sz="2000" b="1" dirty="0" smtClean="0">
                <a:solidFill>
                  <a:schemeClr val="accent5">
                    <a:lumMod val="75000"/>
                  </a:schemeClr>
                </a:solidFill>
                <a:latin typeface="Segoe UI" panose="020B0502040204020203" pitchFamily="34" charset="0"/>
                <a:cs typeface="Segoe UI" panose="020B0502040204020203" pitchFamily="34" charset="0"/>
              </a:rPr>
              <a:t>computing power</a:t>
            </a:r>
            <a:endParaRPr lang="en-CA" sz="2000" dirty="0">
              <a:latin typeface="Segoe UI" panose="020B0502040204020203" pitchFamily="34" charset="0"/>
              <a:cs typeface="Segoe UI" panose="020B0502040204020203" pitchFamily="34" charset="0"/>
            </a:endParaRPr>
          </a:p>
        </p:txBody>
      </p:sp>
      <p:sp>
        <p:nvSpPr>
          <p:cNvPr id="31" name="TextBox 30"/>
          <p:cNvSpPr txBox="1"/>
          <p:nvPr/>
        </p:nvSpPr>
        <p:spPr>
          <a:xfrm>
            <a:off x="8365119" y="1756071"/>
            <a:ext cx="1839877" cy="1323439"/>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Open source and open access to </a:t>
            </a:r>
            <a:r>
              <a:rPr lang="en-US" sz="2000" b="1" dirty="0" smtClean="0">
                <a:solidFill>
                  <a:schemeClr val="accent5">
                    <a:lumMod val="75000"/>
                  </a:schemeClr>
                </a:solidFill>
                <a:latin typeface="Segoe UI" panose="020B0502040204020203" pitchFamily="34" charset="0"/>
                <a:cs typeface="Segoe UI" panose="020B0502040204020203" pitchFamily="34" charset="0"/>
              </a:rPr>
              <a:t>software</a:t>
            </a:r>
            <a:endParaRPr lang="en-CA" sz="2000" dirty="0">
              <a:latin typeface="Segoe UI" panose="020B0502040204020203" pitchFamily="34" charset="0"/>
              <a:cs typeface="Segoe UI" panose="020B0502040204020203" pitchFamily="34" charset="0"/>
            </a:endParaRPr>
          </a:p>
        </p:txBody>
      </p:sp>
      <p:sp>
        <p:nvSpPr>
          <p:cNvPr id="34" name="TextBox 33"/>
          <p:cNvSpPr txBox="1"/>
          <p:nvPr/>
        </p:nvSpPr>
        <p:spPr>
          <a:xfrm>
            <a:off x="8522934" y="3988920"/>
            <a:ext cx="2274071" cy="1631216"/>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Open source or proprietary models, </a:t>
            </a:r>
            <a:r>
              <a:rPr lang="en-US" sz="2000" b="1" dirty="0" smtClean="0">
                <a:solidFill>
                  <a:schemeClr val="accent5">
                    <a:lumMod val="75000"/>
                  </a:schemeClr>
                </a:solidFill>
                <a:latin typeface="Segoe UI" panose="020B0502040204020203" pitchFamily="34" charset="0"/>
                <a:cs typeface="Segoe UI" panose="020B0502040204020203" pitchFamily="34" charset="0"/>
              </a:rPr>
              <a:t>models, algorithms, and techniques</a:t>
            </a:r>
            <a:endParaRPr lang="en-CA" sz="20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534478" y="1625748"/>
            <a:ext cx="1724025" cy="1762125"/>
          </a:xfrm>
          <a:prstGeom prst="rect">
            <a:avLst/>
          </a:prstGeom>
        </p:spPr>
      </p:pic>
      <p:pic>
        <p:nvPicPr>
          <p:cNvPr id="3" name="Picture 2"/>
          <p:cNvPicPr>
            <a:picLocks noChangeAspect="1"/>
          </p:cNvPicPr>
          <p:nvPr/>
        </p:nvPicPr>
        <p:blipFill>
          <a:blip r:embed="rId4"/>
          <a:stretch>
            <a:fillRect/>
          </a:stretch>
        </p:blipFill>
        <p:spPr>
          <a:xfrm>
            <a:off x="1572578" y="3991361"/>
            <a:ext cx="1685925" cy="1628775"/>
          </a:xfrm>
          <a:prstGeom prst="rect">
            <a:avLst/>
          </a:prstGeom>
        </p:spPr>
      </p:pic>
      <p:pic>
        <p:nvPicPr>
          <p:cNvPr id="5" name="Picture 4"/>
          <p:cNvPicPr>
            <a:picLocks noChangeAspect="1"/>
          </p:cNvPicPr>
          <p:nvPr/>
        </p:nvPicPr>
        <p:blipFill>
          <a:blip r:embed="rId5"/>
          <a:stretch>
            <a:fillRect/>
          </a:stretch>
        </p:blipFill>
        <p:spPr>
          <a:xfrm>
            <a:off x="6780212" y="1756071"/>
            <a:ext cx="1628775" cy="1590675"/>
          </a:xfrm>
          <a:prstGeom prst="rect">
            <a:avLst/>
          </a:prstGeom>
        </p:spPr>
      </p:pic>
      <p:pic>
        <p:nvPicPr>
          <p:cNvPr id="8" name="Picture 7"/>
          <p:cNvPicPr>
            <a:picLocks noChangeAspect="1"/>
          </p:cNvPicPr>
          <p:nvPr/>
        </p:nvPicPr>
        <p:blipFill>
          <a:blip r:embed="rId6"/>
          <a:stretch>
            <a:fillRect/>
          </a:stretch>
        </p:blipFill>
        <p:spPr>
          <a:xfrm>
            <a:off x="6760809" y="3934211"/>
            <a:ext cx="1762125" cy="1685925"/>
          </a:xfrm>
          <a:prstGeom prst="rect">
            <a:avLst/>
          </a:prstGeom>
        </p:spPr>
      </p:pic>
      <p:sp>
        <p:nvSpPr>
          <p:cNvPr id="13" name="TextBox 12"/>
          <p:cNvSpPr txBox="1"/>
          <p:nvPr/>
        </p:nvSpPr>
        <p:spPr>
          <a:xfrm>
            <a:off x="11573819" y="6311462"/>
            <a:ext cx="825062" cy="369332"/>
          </a:xfrm>
          <a:prstGeom prst="rect">
            <a:avLst/>
          </a:prstGeom>
          <a:noFill/>
        </p:spPr>
        <p:txBody>
          <a:bodyPr wrap="square" rtlCol="0">
            <a:spAutoFit/>
          </a:bodyPr>
          <a:lstStyle/>
          <a:p>
            <a:r>
              <a:rPr lang="en-US" dirty="0"/>
              <a:t>5</a:t>
            </a:r>
            <a:endParaRPr lang="en-CA" dirty="0"/>
          </a:p>
        </p:txBody>
      </p:sp>
      <p:sp>
        <p:nvSpPr>
          <p:cNvPr id="15" name="Rectangle 14"/>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4443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Promise and peril</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pic>
        <p:nvPicPr>
          <p:cNvPr id="8" name="Content Placeholder 3"/>
          <p:cNvPicPr>
            <a:picLocks noChangeAspect="1"/>
          </p:cNvPicPr>
          <p:nvPr/>
        </p:nvPicPr>
        <p:blipFill rotWithShape="1">
          <a:blip r:embed="rId3"/>
          <a:srcRect b="45538"/>
          <a:stretch/>
        </p:blipFill>
        <p:spPr>
          <a:xfrm>
            <a:off x="6417696" y="1119074"/>
            <a:ext cx="4919521" cy="2856814"/>
          </a:xfrm>
          <a:prstGeom prst="rect">
            <a:avLst/>
          </a:prstGeom>
        </p:spPr>
      </p:pic>
      <p:sp>
        <p:nvSpPr>
          <p:cNvPr id="9" name="Rectangle 8"/>
          <p:cNvSpPr/>
          <p:nvPr/>
        </p:nvSpPr>
        <p:spPr>
          <a:xfrm>
            <a:off x="6604316" y="4153687"/>
            <a:ext cx="4597083" cy="2374900"/>
          </a:xfrm>
          <a:prstGeom prst="rect">
            <a:avLst/>
          </a:prstGeom>
          <a:noFill/>
          <a:ln w="101600">
            <a:solidFill>
              <a:srgbClr val="B3C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4" descr="https://thispersondoesnotexist.com/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030"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hispersondoesnotexist.com/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238"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thispersondoesnotexist.com/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346" y="4323158"/>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thispersondoesnotexist.com/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801"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hispersondoesnotexist.com/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372" y="5425135"/>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s://thispersondoesnotexist.com/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943" y="542513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https://thispersondoesnotexist.com/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5747" y="5425136"/>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descr="https://thispersondoesnotexist.com/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3454" y="4323157"/>
            <a:ext cx="939487" cy="93948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noChangeAspect="1"/>
          </p:cNvPicPr>
          <p:nvPr/>
        </p:nvPicPr>
        <p:blipFill rotWithShape="1">
          <a:blip r:embed="rId12"/>
          <a:srcRect b="41291"/>
          <a:stretch/>
        </p:blipFill>
        <p:spPr>
          <a:xfrm>
            <a:off x="1061046" y="1119074"/>
            <a:ext cx="4631686" cy="2309926"/>
          </a:xfrm>
          <a:prstGeom prst="rect">
            <a:avLst/>
          </a:prstGeom>
        </p:spPr>
      </p:pic>
      <p:pic>
        <p:nvPicPr>
          <p:cNvPr id="19" name="Picture 18"/>
          <p:cNvPicPr>
            <a:picLocks noChangeAspect="1"/>
          </p:cNvPicPr>
          <p:nvPr/>
        </p:nvPicPr>
        <p:blipFill rotWithShape="1">
          <a:blip r:embed="rId13"/>
          <a:srcRect l="10363" r="13088" b="29171"/>
          <a:stretch/>
        </p:blipFill>
        <p:spPr>
          <a:xfrm>
            <a:off x="1215640" y="3691701"/>
            <a:ext cx="4345142" cy="2836886"/>
          </a:xfrm>
          <a:prstGeom prst="rect">
            <a:avLst/>
          </a:prstGeom>
        </p:spPr>
      </p:pic>
      <p:sp>
        <p:nvSpPr>
          <p:cNvPr id="20" name="TextBox 19"/>
          <p:cNvSpPr txBox="1"/>
          <p:nvPr/>
        </p:nvSpPr>
        <p:spPr>
          <a:xfrm>
            <a:off x="11573819" y="6311462"/>
            <a:ext cx="825062" cy="369332"/>
          </a:xfrm>
          <a:prstGeom prst="rect">
            <a:avLst/>
          </a:prstGeom>
          <a:noFill/>
        </p:spPr>
        <p:txBody>
          <a:bodyPr wrap="square" rtlCol="0">
            <a:spAutoFit/>
          </a:bodyPr>
          <a:lstStyle/>
          <a:p>
            <a:r>
              <a:rPr lang="en-US" dirty="0"/>
              <a:t>6</a:t>
            </a:r>
            <a:endParaRPr lang="en-CA" dirty="0"/>
          </a:p>
        </p:txBody>
      </p:sp>
      <p:sp>
        <p:nvSpPr>
          <p:cNvPr id="22" name="Rectangle 21"/>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07051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60375" y="1409848"/>
            <a:ext cx="8340725" cy="4668630"/>
          </a:xfrm>
          <a:prstGeom prst="rect">
            <a:avLst/>
          </a:prstGeom>
          <a:solidFill>
            <a:schemeClr val="bg1"/>
          </a:solid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436097" y="98474"/>
            <a:ext cx="11088495"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Public opinion</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aphicFrame>
        <p:nvGraphicFramePr>
          <p:cNvPr id="24" name="Chart 23"/>
          <p:cNvGraphicFramePr>
            <a:graphicFrameLocks/>
          </p:cNvGraphicFramePr>
          <p:nvPr>
            <p:extLst>
              <p:ext uri="{D42A27DB-BD31-4B8C-83A1-F6EECF244321}">
                <p14:modId xmlns:p14="http://schemas.microsoft.com/office/powerpoint/2010/main" val="1519031433"/>
              </p:ext>
            </p:extLst>
          </p:nvPr>
        </p:nvGraphicFramePr>
        <p:xfrm>
          <a:off x="436097" y="1409848"/>
          <a:ext cx="8466603" cy="487183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8980071" y="1409848"/>
            <a:ext cx="2757803" cy="4708981"/>
          </a:xfrm>
          <a:prstGeom prst="rect">
            <a:avLst/>
          </a:prstGeom>
          <a:noFill/>
        </p:spPr>
        <p:txBody>
          <a:bodyPr wrap="square" rtlCol="0">
            <a:spAutoFi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Canadians are still wary about AI making decisions instead of humans…</a:t>
            </a: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a:p>
            <a:endParaRPr lang="en-US" sz="2000" dirty="0" smtClean="0">
              <a:solidFill>
                <a:schemeClr val="tx1">
                  <a:lumMod val="75000"/>
                  <a:lumOff val="25000"/>
                </a:schemeClr>
              </a:solidFill>
              <a:latin typeface="Segoe UI" panose="020B0502040204020203" pitchFamily="34" charset="0"/>
              <a:cs typeface="Segoe UI" panose="020B0502040204020203" pitchFamily="34" charset="0"/>
            </a:endParaRPr>
          </a:p>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…though government could be a leader in building trust.</a:t>
            </a:r>
            <a:endParaRPr lang="en-CA" sz="2000" dirty="0">
              <a:solidFill>
                <a:srgbClr val="7030A0"/>
              </a:solidFill>
              <a:latin typeface="Segoe UI" panose="020B0502040204020203" pitchFamily="34" charset="0"/>
              <a:cs typeface="Segoe UI" panose="020B0502040204020203" pitchFamily="34" charset="0"/>
            </a:endParaRPr>
          </a:p>
        </p:txBody>
      </p:sp>
      <p:sp>
        <p:nvSpPr>
          <p:cNvPr id="9" name="TextBox 8"/>
          <p:cNvSpPr txBox="1"/>
          <p:nvPr/>
        </p:nvSpPr>
        <p:spPr>
          <a:xfrm>
            <a:off x="11573819" y="6311462"/>
            <a:ext cx="825062" cy="369332"/>
          </a:xfrm>
          <a:prstGeom prst="rect">
            <a:avLst/>
          </a:prstGeom>
          <a:noFill/>
        </p:spPr>
        <p:txBody>
          <a:bodyPr wrap="square" rtlCol="0">
            <a:spAutoFit/>
          </a:bodyPr>
          <a:lstStyle/>
          <a:p>
            <a:r>
              <a:rPr lang="en-US" dirty="0" smtClean="0"/>
              <a:t>7</a:t>
            </a:r>
            <a:endParaRPr lang="en-CA" dirty="0"/>
          </a:p>
        </p:txBody>
      </p:sp>
      <p:sp>
        <p:nvSpPr>
          <p:cNvPr id="10" name="Rectangle 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581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Rectangle 7"/>
          <p:cNvSpPr/>
          <p:nvPr/>
        </p:nvSpPr>
        <p:spPr>
          <a:xfrm>
            <a:off x="7408499" y="3811800"/>
            <a:ext cx="4572000" cy="261610"/>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Sustainable and inclusive growth </a:t>
            </a:r>
          </a:p>
        </p:txBody>
      </p:sp>
      <p:sp>
        <p:nvSpPr>
          <p:cNvPr id="9" name="Rectangle 8"/>
          <p:cNvSpPr/>
          <p:nvPr/>
        </p:nvSpPr>
        <p:spPr>
          <a:xfrm>
            <a:off x="7597080" y="4073045"/>
            <a:ext cx="4572000" cy="261610"/>
          </a:xfrm>
          <a:prstGeom prst="rect">
            <a:avLst/>
          </a:prstGeom>
        </p:spPr>
        <p:txBody>
          <a:bodyPr>
            <a:spAutoFit/>
          </a:bodyPr>
          <a:lstStyle/>
          <a:p>
            <a:pPr marL="1085850" lvl="1" indent="-342900">
              <a:buFont typeface="Arial" panose="020B0604020202020204" pitchFamily="34" charset="0"/>
              <a:buChar char="•"/>
            </a:pPr>
            <a:r>
              <a:rPr lang="en-CA" sz="1100">
                <a:solidFill>
                  <a:schemeClr val="bg1"/>
                </a:solidFill>
              </a:rPr>
              <a:t>Safety and security </a:t>
            </a:r>
            <a:endParaRPr lang="en-CA" sz="1100" dirty="0">
              <a:solidFill>
                <a:schemeClr val="bg1"/>
              </a:solidFill>
            </a:endParaRPr>
          </a:p>
        </p:txBody>
      </p:sp>
      <p:grpSp>
        <p:nvGrpSpPr>
          <p:cNvPr id="10" name="Group 9"/>
          <p:cNvGrpSpPr/>
          <p:nvPr/>
        </p:nvGrpSpPr>
        <p:grpSpPr>
          <a:xfrm>
            <a:off x="1526340" y="1772718"/>
            <a:ext cx="2664946" cy="3888432"/>
            <a:chOff x="1007604" y="1628798"/>
            <a:chExt cx="2808312" cy="3024535"/>
          </a:xfrm>
        </p:grpSpPr>
        <p:grpSp>
          <p:nvGrpSpPr>
            <p:cNvPr id="11" name="Group 10"/>
            <p:cNvGrpSpPr/>
            <p:nvPr/>
          </p:nvGrpSpPr>
          <p:grpSpPr>
            <a:xfrm>
              <a:off x="1007604" y="1628798"/>
              <a:ext cx="2808312" cy="3024535"/>
              <a:chOff x="1007604" y="1628798"/>
              <a:chExt cx="2808312" cy="3024535"/>
            </a:xfrm>
          </p:grpSpPr>
          <p:sp>
            <p:nvSpPr>
              <p:cNvPr id="13" name="Isosceles Triangle 12"/>
              <p:cNvSpPr/>
              <p:nvPr/>
            </p:nvSpPr>
            <p:spPr>
              <a:xfrm rot="10800000">
                <a:off x="1259632" y="1628798"/>
                <a:ext cx="1161948" cy="717404"/>
              </a:xfrm>
              <a:prstGeom prst="triangle">
                <a:avLst/>
              </a:prstGeom>
              <a:gradFill>
                <a:gsLst>
                  <a:gs pos="0">
                    <a:srgbClr val="005A82">
                      <a:shade val="30000"/>
                      <a:satMod val="115000"/>
                    </a:srgbClr>
                  </a:gs>
                  <a:gs pos="42000">
                    <a:schemeClr val="accent4">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1007604" y="1628799"/>
                <a:ext cx="2808312" cy="3024534"/>
                <a:chOff x="1007604" y="1628799"/>
                <a:chExt cx="2808312" cy="3024534"/>
              </a:xfrm>
            </p:grpSpPr>
            <p:sp>
              <p:nvSpPr>
                <p:cNvPr id="15" name="Isosceles Triangle 14"/>
                <p:cNvSpPr/>
                <p:nvPr/>
              </p:nvSpPr>
              <p:spPr>
                <a:xfrm>
                  <a:off x="1007604" y="1628799"/>
                  <a:ext cx="2808312" cy="151236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p:cNvSpPr/>
                <p:nvPr/>
              </p:nvSpPr>
              <p:spPr>
                <a:xfrm rot="10800000">
                  <a:off x="1007604" y="3141165"/>
                  <a:ext cx="2808312" cy="151216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2" name="Isosceles Triangle 11"/>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3685245" y="1772718"/>
            <a:ext cx="2664946" cy="3888432"/>
            <a:chOff x="1007604" y="1628798"/>
            <a:chExt cx="2808312" cy="3024535"/>
          </a:xfrm>
        </p:grpSpPr>
        <p:grpSp>
          <p:nvGrpSpPr>
            <p:cNvPr id="18" name="Group 17"/>
            <p:cNvGrpSpPr/>
            <p:nvPr/>
          </p:nvGrpSpPr>
          <p:grpSpPr>
            <a:xfrm>
              <a:off x="1007604" y="1628798"/>
              <a:ext cx="2808312" cy="3024535"/>
              <a:chOff x="1007604" y="1628798"/>
              <a:chExt cx="2808312" cy="3024535"/>
            </a:xfrm>
          </p:grpSpPr>
          <p:sp>
            <p:nvSpPr>
              <p:cNvPr id="20" name="Isosceles Triangle 19"/>
              <p:cNvSpPr/>
              <p:nvPr/>
            </p:nvSpPr>
            <p:spPr>
              <a:xfrm rot="10800000">
                <a:off x="1259632" y="1628798"/>
                <a:ext cx="1161948" cy="717404"/>
              </a:xfrm>
              <a:prstGeom prst="triangle">
                <a:avLst/>
              </a:prstGeom>
              <a:gradFill>
                <a:gsLst>
                  <a:gs pos="0">
                    <a:srgbClr val="005A82">
                      <a:shade val="30000"/>
                      <a:satMod val="115000"/>
                    </a:srgbClr>
                  </a:gs>
                  <a:gs pos="42000">
                    <a:schemeClr val="accent2">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p:cNvGrpSpPr/>
              <p:nvPr/>
            </p:nvGrpSpPr>
            <p:grpSpPr>
              <a:xfrm>
                <a:off x="1007604" y="1628799"/>
                <a:ext cx="2808312" cy="3024534"/>
                <a:chOff x="1007604" y="1628799"/>
                <a:chExt cx="2808312" cy="3024534"/>
              </a:xfrm>
            </p:grpSpPr>
            <p:sp>
              <p:nvSpPr>
                <p:cNvPr id="22" name="Isosceles Triangle 21"/>
                <p:cNvSpPr/>
                <p:nvPr/>
              </p:nvSpPr>
              <p:spPr>
                <a:xfrm>
                  <a:off x="1007604" y="1628799"/>
                  <a:ext cx="2808312" cy="1512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p:cNvSpPr/>
                <p:nvPr/>
              </p:nvSpPr>
              <p:spPr>
                <a:xfrm rot="10800000">
                  <a:off x="1007604" y="3141165"/>
                  <a:ext cx="2808312" cy="151216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Isosceles Triangle 18"/>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p:cNvGrpSpPr/>
          <p:nvPr/>
        </p:nvGrpSpPr>
        <p:grpSpPr>
          <a:xfrm>
            <a:off x="5844150" y="1772718"/>
            <a:ext cx="2664946" cy="3888432"/>
            <a:chOff x="1007604" y="1628798"/>
            <a:chExt cx="2808312" cy="3024535"/>
          </a:xfrm>
        </p:grpSpPr>
        <p:grpSp>
          <p:nvGrpSpPr>
            <p:cNvPr id="25" name="Group 24"/>
            <p:cNvGrpSpPr/>
            <p:nvPr/>
          </p:nvGrpSpPr>
          <p:grpSpPr>
            <a:xfrm>
              <a:off x="1007604" y="1628798"/>
              <a:ext cx="2808312" cy="3024535"/>
              <a:chOff x="1007604" y="1628798"/>
              <a:chExt cx="2808312" cy="3024535"/>
            </a:xfrm>
          </p:grpSpPr>
          <p:sp>
            <p:nvSpPr>
              <p:cNvPr id="27" name="Isosceles Triangle 26"/>
              <p:cNvSpPr/>
              <p:nvPr/>
            </p:nvSpPr>
            <p:spPr>
              <a:xfrm rot="10800000">
                <a:off x="1259632" y="1628798"/>
                <a:ext cx="1161948" cy="717404"/>
              </a:xfrm>
              <a:prstGeom prst="triangle">
                <a:avLst/>
              </a:prstGeom>
              <a:gradFill>
                <a:gsLst>
                  <a:gs pos="0">
                    <a:srgbClr val="005A82">
                      <a:shade val="30000"/>
                      <a:satMod val="115000"/>
                    </a:srgbClr>
                  </a:gs>
                  <a:gs pos="42000">
                    <a:srgbClr val="007AB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p:cNvGrpSpPr/>
              <p:nvPr/>
            </p:nvGrpSpPr>
            <p:grpSpPr>
              <a:xfrm>
                <a:off x="1007604" y="1628799"/>
                <a:ext cx="2808312" cy="3024534"/>
                <a:chOff x="1007604" y="1628799"/>
                <a:chExt cx="2808312" cy="3024534"/>
              </a:xfrm>
            </p:grpSpPr>
            <p:sp>
              <p:nvSpPr>
                <p:cNvPr id="29" name="Isosceles Triangle 28"/>
                <p:cNvSpPr/>
                <p:nvPr/>
              </p:nvSpPr>
              <p:spPr>
                <a:xfrm>
                  <a:off x="1007604" y="1628799"/>
                  <a:ext cx="2808312" cy="1512365"/>
                </a:xfrm>
                <a:prstGeom prst="triangle">
                  <a:avLst/>
                </a:prstGeom>
                <a:solidFill>
                  <a:srgbClr val="00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p:cNvSpPr/>
                <p:nvPr/>
              </p:nvSpPr>
              <p:spPr>
                <a:xfrm rot="10800000">
                  <a:off x="1007604" y="3141165"/>
                  <a:ext cx="2808312" cy="151216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6" name="Isosceles Triangle 25"/>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 name="Group 30"/>
          <p:cNvGrpSpPr/>
          <p:nvPr/>
        </p:nvGrpSpPr>
        <p:grpSpPr>
          <a:xfrm>
            <a:off x="8003054" y="1772816"/>
            <a:ext cx="2664946" cy="3888432"/>
            <a:chOff x="1007604" y="1628798"/>
            <a:chExt cx="2808312" cy="3024535"/>
          </a:xfrm>
        </p:grpSpPr>
        <p:grpSp>
          <p:nvGrpSpPr>
            <p:cNvPr id="32" name="Group 31"/>
            <p:cNvGrpSpPr/>
            <p:nvPr/>
          </p:nvGrpSpPr>
          <p:grpSpPr>
            <a:xfrm>
              <a:off x="1007604" y="1628798"/>
              <a:ext cx="2808312" cy="3024535"/>
              <a:chOff x="1007604" y="1628798"/>
              <a:chExt cx="2808312" cy="3024535"/>
            </a:xfrm>
          </p:grpSpPr>
          <p:sp>
            <p:nvSpPr>
              <p:cNvPr id="34" name="Isosceles Triangle 33"/>
              <p:cNvSpPr/>
              <p:nvPr/>
            </p:nvSpPr>
            <p:spPr>
              <a:xfrm rot="10800000">
                <a:off x="1259632" y="1628798"/>
                <a:ext cx="1161948" cy="717404"/>
              </a:xfrm>
              <a:prstGeom prst="triangle">
                <a:avLst/>
              </a:prstGeom>
              <a:gradFill>
                <a:gsLst>
                  <a:gs pos="0">
                    <a:schemeClr val="tx1"/>
                  </a:gs>
                  <a:gs pos="41000">
                    <a:srgbClr val="005176"/>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p:cNvGrpSpPr/>
              <p:nvPr/>
            </p:nvGrpSpPr>
            <p:grpSpPr>
              <a:xfrm>
                <a:off x="1007604" y="1628799"/>
                <a:ext cx="2808312" cy="3024534"/>
                <a:chOff x="1007604" y="1628799"/>
                <a:chExt cx="2808312" cy="3024534"/>
              </a:xfrm>
            </p:grpSpPr>
            <p:sp>
              <p:nvSpPr>
                <p:cNvPr id="36" name="Isosceles Triangle 35"/>
                <p:cNvSpPr/>
                <p:nvPr/>
              </p:nvSpPr>
              <p:spPr>
                <a:xfrm>
                  <a:off x="1007604" y="1628799"/>
                  <a:ext cx="2808312" cy="151236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p:cNvSpPr/>
                <p:nvPr/>
              </p:nvSpPr>
              <p:spPr>
                <a:xfrm rot="10800000">
                  <a:off x="1007604" y="3141165"/>
                  <a:ext cx="2808312" cy="1512168"/>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33" name="Isosceles Triangle 32"/>
            <p:cNvSpPr/>
            <p:nvPr/>
          </p:nvSpPr>
          <p:spPr>
            <a:xfrm rot="10800000">
              <a:off x="2256353" y="4365104"/>
              <a:ext cx="310811" cy="167382"/>
            </a:xfrm>
            <a:prstGeom prst="triangl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37"/>
          <p:cNvSpPr/>
          <p:nvPr/>
        </p:nvSpPr>
        <p:spPr>
          <a:xfrm>
            <a:off x="2219829" y="3024246"/>
            <a:ext cx="1277979" cy="584775"/>
          </a:xfrm>
          <a:prstGeom prst="rect">
            <a:avLst/>
          </a:prstGeom>
        </p:spPr>
        <p:txBody>
          <a:bodyPr wrap="none">
            <a:spAutoFit/>
          </a:bodyPr>
          <a:lstStyle/>
          <a:p>
            <a:pPr algn="ctr"/>
            <a:r>
              <a:rPr lang="en-CA" sz="1600" b="1" dirty="0" smtClean="0">
                <a:solidFill>
                  <a:schemeClr val="bg1"/>
                </a:solidFill>
              </a:rPr>
              <a:t>Better public</a:t>
            </a:r>
          </a:p>
          <a:p>
            <a:pPr algn="ctr"/>
            <a:r>
              <a:rPr lang="en-CA" sz="1600" b="1" dirty="0" smtClean="0">
                <a:solidFill>
                  <a:schemeClr val="bg1"/>
                </a:solidFill>
              </a:rPr>
              <a:t>decisions</a:t>
            </a:r>
            <a:endParaRPr lang="en-CA" sz="1600" b="1" dirty="0">
              <a:solidFill>
                <a:schemeClr val="bg1"/>
              </a:solidFill>
            </a:endParaRPr>
          </a:p>
        </p:txBody>
      </p:sp>
      <p:sp>
        <p:nvSpPr>
          <p:cNvPr id="39" name="Rectangle 38"/>
          <p:cNvSpPr/>
          <p:nvPr/>
        </p:nvSpPr>
        <p:spPr>
          <a:xfrm>
            <a:off x="4434775" y="3024246"/>
            <a:ext cx="1165896" cy="584775"/>
          </a:xfrm>
          <a:prstGeom prst="rect">
            <a:avLst/>
          </a:prstGeom>
        </p:spPr>
        <p:txBody>
          <a:bodyPr wrap="none">
            <a:spAutoFit/>
          </a:bodyPr>
          <a:lstStyle/>
          <a:p>
            <a:pPr algn="ctr"/>
            <a:r>
              <a:rPr lang="en-CA" sz="1600" b="1" dirty="0" smtClean="0">
                <a:solidFill>
                  <a:schemeClr val="bg1"/>
                </a:solidFill>
              </a:rPr>
              <a:t>Service and</a:t>
            </a:r>
          </a:p>
          <a:p>
            <a:pPr algn="ctr"/>
            <a:r>
              <a:rPr lang="en-CA" sz="1600" b="1" dirty="0" smtClean="0">
                <a:solidFill>
                  <a:schemeClr val="bg1"/>
                </a:solidFill>
              </a:rPr>
              <a:t>operations</a:t>
            </a:r>
            <a:endParaRPr lang="en-CA" sz="1600" b="1" dirty="0">
              <a:solidFill>
                <a:schemeClr val="bg1"/>
              </a:solidFill>
            </a:endParaRPr>
          </a:p>
        </p:txBody>
      </p:sp>
      <p:sp>
        <p:nvSpPr>
          <p:cNvPr id="40" name="Rectangle 39"/>
          <p:cNvSpPr/>
          <p:nvPr/>
        </p:nvSpPr>
        <p:spPr>
          <a:xfrm>
            <a:off x="6167888" y="3024246"/>
            <a:ext cx="2017475" cy="584775"/>
          </a:xfrm>
          <a:prstGeom prst="rect">
            <a:avLst/>
          </a:prstGeom>
        </p:spPr>
        <p:txBody>
          <a:bodyPr wrap="none">
            <a:spAutoFit/>
          </a:bodyPr>
          <a:lstStyle/>
          <a:p>
            <a:pPr algn="ctr"/>
            <a:r>
              <a:rPr lang="en-CA" sz="1600" b="1" dirty="0" smtClean="0">
                <a:solidFill>
                  <a:schemeClr val="bg1"/>
                </a:solidFill>
              </a:rPr>
              <a:t>Risk-based regulation</a:t>
            </a:r>
          </a:p>
          <a:p>
            <a:pPr algn="ctr"/>
            <a:r>
              <a:rPr lang="en-US" sz="1600" b="1" dirty="0" smtClean="0">
                <a:solidFill>
                  <a:schemeClr val="bg1"/>
                </a:solidFill>
              </a:rPr>
              <a:t>and compliance</a:t>
            </a:r>
            <a:endParaRPr lang="en-CA" sz="1600" b="1" dirty="0">
              <a:solidFill>
                <a:schemeClr val="bg1"/>
              </a:solidFill>
            </a:endParaRPr>
          </a:p>
        </p:txBody>
      </p:sp>
      <p:sp>
        <p:nvSpPr>
          <p:cNvPr id="41" name="Rectangle 40"/>
          <p:cNvSpPr/>
          <p:nvPr/>
        </p:nvSpPr>
        <p:spPr>
          <a:xfrm>
            <a:off x="8678172" y="2996097"/>
            <a:ext cx="1314719" cy="584775"/>
          </a:xfrm>
          <a:prstGeom prst="rect">
            <a:avLst/>
          </a:prstGeom>
        </p:spPr>
        <p:txBody>
          <a:bodyPr wrap="none">
            <a:spAutoFit/>
          </a:bodyPr>
          <a:lstStyle/>
          <a:p>
            <a:pPr algn="ctr"/>
            <a:r>
              <a:rPr lang="en-CA" sz="1600" b="1" dirty="0" smtClean="0">
                <a:solidFill>
                  <a:schemeClr val="bg1"/>
                </a:solidFill>
              </a:rPr>
              <a:t>Open policy</a:t>
            </a:r>
          </a:p>
          <a:p>
            <a:pPr algn="ctr"/>
            <a:r>
              <a:rPr lang="en-CA" sz="1600" b="1" dirty="0" smtClean="0">
                <a:solidFill>
                  <a:schemeClr val="bg1"/>
                </a:solidFill>
              </a:rPr>
              <a:t>development</a:t>
            </a:r>
            <a:endParaRPr lang="en-CA" sz="1600" dirty="0">
              <a:solidFill>
                <a:schemeClr val="bg1"/>
              </a:solidFill>
            </a:endParaRPr>
          </a:p>
        </p:txBody>
      </p:sp>
      <p:pic>
        <p:nvPicPr>
          <p:cNvPr id="42" name="Picture 41"/>
          <p:cNvPicPr>
            <a:picLocks noChangeAspect="1"/>
          </p:cNvPicPr>
          <p:nvPr/>
        </p:nvPicPr>
        <p:blipFill>
          <a:blip r:embed="rId3"/>
          <a:stretch>
            <a:fillRect/>
          </a:stretch>
        </p:blipFill>
        <p:spPr>
          <a:xfrm>
            <a:off x="2584181" y="2346548"/>
            <a:ext cx="504474" cy="633002"/>
          </a:xfrm>
          <a:prstGeom prst="rect">
            <a:avLst/>
          </a:prstGeom>
        </p:spPr>
      </p:pic>
      <p:pic>
        <p:nvPicPr>
          <p:cNvPr id="43" name="Picture 42"/>
          <p:cNvPicPr>
            <a:picLocks noChangeAspect="1"/>
          </p:cNvPicPr>
          <p:nvPr/>
        </p:nvPicPr>
        <p:blipFill>
          <a:blip r:embed="rId4"/>
          <a:stretch>
            <a:fillRect/>
          </a:stretch>
        </p:blipFill>
        <p:spPr>
          <a:xfrm>
            <a:off x="4679639" y="2346549"/>
            <a:ext cx="676155" cy="672045"/>
          </a:xfrm>
          <a:prstGeom prst="rect">
            <a:avLst/>
          </a:prstGeom>
        </p:spPr>
      </p:pic>
      <p:pic>
        <p:nvPicPr>
          <p:cNvPr id="44" name="Picture 43"/>
          <p:cNvPicPr>
            <a:picLocks noChangeAspect="1"/>
          </p:cNvPicPr>
          <p:nvPr/>
        </p:nvPicPr>
        <p:blipFill>
          <a:blip r:embed="rId5"/>
          <a:stretch>
            <a:fillRect/>
          </a:stretch>
        </p:blipFill>
        <p:spPr>
          <a:xfrm>
            <a:off x="6838543" y="2346549"/>
            <a:ext cx="669190" cy="609163"/>
          </a:xfrm>
          <a:prstGeom prst="rect">
            <a:avLst/>
          </a:prstGeom>
        </p:spPr>
      </p:pic>
      <p:pic>
        <p:nvPicPr>
          <p:cNvPr id="45" name="Picture 44"/>
          <p:cNvPicPr>
            <a:picLocks noChangeAspect="1"/>
          </p:cNvPicPr>
          <p:nvPr/>
        </p:nvPicPr>
        <p:blipFill>
          <a:blip r:embed="rId6"/>
          <a:stretch>
            <a:fillRect/>
          </a:stretch>
        </p:blipFill>
        <p:spPr>
          <a:xfrm>
            <a:off x="8940317" y="2346549"/>
            <a:ext cx="675917" cy="593711"/>
          </a:xfrm>
          <a:prstGeom prst="rect">
            <a:avLst/>
          </a:prstGeom>
        </p:spPr>
      </p:pic>
      <p:sp>
        <p:nvSpPr>
          <p:cNvPr id="46" name="TextBox 45"/>
          <p:cNvSpPr txBox="1"/>
          <p:nvPr/>
        </p:nvSpPr>
        <p:spPr>
          <a:xfrm>
            <a:off x="1703513" y="3811801"/>
            <a:ext cx="2214811" cy="430887"/>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chemeClr val="bg1"/>
                </a:solidFill>
              </a:rPr>
              <a:t>Improved analysis of complex data and information</a:t>
            </a:r>
          </a:p>
        </p:txBody>
      </p:sp>
      <p:sp>
        <p:nvSpPr>
          <p:cNvPr id="47" name="Rectangle 46"/>
          <p:cNvSpPr/>
          <p:nvPr/>
        </p:nvSpPr>
        <p:spPr>
          <a:xfrm>
            <a:off x="3138843" y="3811800"/>
            <a:ext cx="3277015" cy="261610"/>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Automation of routine activities </a:t>
            </a:r>
          </a:p>
        </p:txBody>
      </p:sp>
      <p:sp>
        <p:nvSpPr>
          <p:cNvPr id="48" name="Rectangle 47"/>
          <p:cNvSpPr/>
          <p:nvPr/>
        </p:nvSpPr>
        <p:spPr>
          <a:xfrm>
            <a:off x="3288196" y="4073046"/>
            <a:ext cx="4572000" cy="430887"/>
          </a:xfrm>
          <a:prstGeom prst="rect">
            <a:avLst/>
          </a:prstGeom>
        </p:spPr>
        <p:txBody>
          <a:bodyPr>
            <a:spAutoFit/>
          </a:bodyPr>
          <a:lstStyle/>
          <a:p>
            <a:pPr marL="914400" lvl="1" indent="-171450">
              <a:buFont typeface="Arial" panose="020B0604020202020204" pitchFamily="34" charset="0"/>
              <a:buChar char="•"/>
            </a:pPr>
            <a:r>
              <a:rPr lang="en-CA" sz="1100" dirty="0">
                <a:solidFill>
                  <a:schemeClr val="bg1"/>
                </a:solidFill>
              </a:rPr>
              <a:t>More rapid provision of </a:t>
            </a:r>
            <a:br>
              <a:rPr lang="en-CA" sz="1100" dirty="0">
                <a:solidFill>
                  <a:schemeClr val="bg1"/>
                </a:solidFill>
              </a:rPr>
            </a:br>
            <a:r>
              <a:rPr lang="en-CA" sz="1100" dirty="0">
                <a:solidFill>
                  <a:schemeClr val="bg1"/>
                </a:solidFill>
              </a:rPr>
              <a:t>information and analysis</a:t>
            </a:r>
          </a:p>
        </p:txBody>
      </p:sp>
      <p:sp>
        <p:nvSpPr>
          <p:cNvPr id="49" name="Rectangle 48"/>
          <p:cNvSpPr/>
          <p:nvPr/>
        </p:nvSpPr>
        <p:spPr>
          <a:xfrm>
            <a:off x="3581076" y="4510282"/>
            <a:ext cx="2226892" cy="430887"/>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Increased accuracy </a:t>
            </a:r>
            <a:br>
              <a:rPr lang="en-CA" sz="1100" dirty="0">
                <a:solidFill>
                  <a:schemeClr val="bg1"/>
                </a:solidFill>
              </a:rPr>
            </a:br>
            <a:r>
              <a:rPr lang="en-CA" sz="1100" dirty="0">
                <a:solidFill>
                  <a:schemeClr val="bg1"/>
                </a:solidFill>
              </a:rPr>
              <a:t>of forecasts</a:t>
            </a:r>
          </a:p>
        </p:txBody>
      </p:sp>
      <p:sp>
        <p:nvSpPr>
          <p:cNvPr id="50" name="Rectangle 49"/>
          <p:cNvSpPr/>
          <p:nvPr/>
        </p:nvSpPr>
        <p:spPr>
          <a:xfrm>
            <a:off x="5274899" y="3811801"/>
            <a:ext cx="4572000" cy="430887"/>
          </a:xfrm>
          <a:prstGeom prst="rect">
            <a:avLst/>
          </a:prstGeom>
        </p:spPr>
        <p:txBody>
          <a:bodyPr>
            <a:spAutoFit/>
          </a:bodyPr>
          <a:lstStyle/>
          <a:p>
            <a:pPr marL="1085850" lvl="1" indent="-342900">
              <a:buFont typeface="Arial" panose="020B0604020202020204" pitchFamily="34" charset="0"/>
              <a:buChar char="•"/>
            </a:pPr>
            <a:r>
              <a:rPr lang="en-CA" sz="1100" dirty="0">
                <a:solidFill>
                  <a:schemeClr val="bg1"/>
                </a:solidFill>
              </a:rPr>
              <a:t>Improved surveillance, </a:t>
            </a:r>
            <a:br>
              <a:rPr lang="en-CA" sz="1100" dirty="0">
                <a:solidFill>
                  <a:schemeClr val="bg1"/>
                </a:solidFill>
              </a:rPr>
            </a:br>
            <a:r>
              <a:rPr lang="en-CA" sz="1100" dirty="0">
                <a:solidFill>
                  <a:schemeClr val="bg1"/>
                </a:solidFill>
              </a:rPr>
              <a:t>monitoring, and tracking</a:t>
            </a:r>
          </a:p>
        </p:txBody>
      </p:sp>
      <p:sp>
        <p:nvSpPr>
          <p:cNvPr id="51" name="Rectangle 50"/>
          <p:cNvSpPr/>
          <p:nvPr/>
        </p:nvSpPr>
        <p:spPr>
          <a:xfrm>
            <a:off x="5555940" y="4258254"/>
            <a:ext cx="2743376" cy="430887"/>
          </a:xfrm>
          <a:prstGeom prst="rect">
            <a:avLst/>
          </a:prstGeom>
        </p:spPr>
        <p:txBody>
          <a:bodyPr wrap="square">
            <a:spAutoFit/>
          </a:bodyPr>
          <a:lstStyle/>
          <a:p>
            <a:pPr marL="914400" lvl="1" indent="-171450">
              <a:buFont typeface="Arial" panose="020B0604020202020204" pitchFamily="34" charset="0"/>
              <a:buChar char="•"/>
            </a:pPr>
            <a:r>
              <a:rPr lang="en-CA" sz="1100" dirty="0">
                <a:solidFill>
                  <a:schemeClr val="bg1"/>
                </a:solidFill>
              </a:rPr>
              <a:t>Better targeting of </a:t>
            </a:r>
            <a:br>
              <a:rPr lang="en-CA" sz="1100" dirty="0">
                <a:solidFill>
                  <a:schemeClr val="bg1"/>
                </a:solidFill>
              </a:rPr>
            </a:br>
            <a:r>
              <a:rPr lang="en-CA" sz="1100" dirty="0">
                <a:solidFill>
                  <a:schemeClr val="bg1"/>
                </a:solidFill>
              </a:rPr>
              <a:t>inspections and testing</a:t>
            </a:r>
          </a:p>
        </p:txBody>
      </p:sp>
      <p:sp>
        <p:nvSpPr>
          <p:cNvPr id="52" name="Rectangle 51"/>
          <p:cNvSpPr/>
          <p:nvPr/>
        </p:nvSpPr>
        <p:spPr>
          <a:xfrm>
            <a:off x="7408499" y="3811800"/>
            <a:ext cx="4572000" cy="261610"/>
          </a:xfrm>
          <a:prstGeom prst="rect">
            <a:avLst/>
          </a:prstGeom>
        </p:spPr>
        <p:txBody>
          <a:bodyPr>
            <a:spAutoFit/>
          </a:bodyPr>
          <a:lstStyle/>
          <a:p>
            <a:pPr marL="914400" lvl="1" indent="-171450">
              <a:buFont typeface="Arial" panose="020B0604020202020204" pitchFamily="34" charset="0"/>
              <a:buChar char="•"/>
            </a:pPr>
            <a:r>
              <a:rPr lang="en-CA" sz="1100" dirty="0" smtClean="0">
                <a:solidFill>
                  <a:schemeClr val="bg1"/>
                </a:solidFill>
              </a:rPr>
              <a:t>Analyzing public engagement input</a:t>
            </a:r>
            <a:endParaRPr lang="en-CA" sz="1100" dirty="0">
              <a:solidFill>
                <a:schemeClr val="bg1"/>
              </a:solidFill>
            </a:endParaRPr>
          </a:p>
        </p:txBody>
      </p:sp>
      <p:sp>
        <p:nvSpPr>
          <p:cNvPr id="53" name="Rectangle 52"/>
          <p:cNvSpPr/>
          <p:nvPr/>
        </p:nvSpPr>
        <p:spPr>
          <a:xfrm>
            <a:off x="7597080" y="4073045"/>
            <a:ext cx="4572000" cy="261610"/>
          </a:xfrm>
          <a:prstGeom prst="rect">
            <a:avLst/>
          </a:prstGeom>
        </p:spPr>
        <p:txBody>
          <a:bodyPr>
            <a:spAutoFit/>
          </a:bodyPr>
          <a:lstStyle/>
          <a:p>
            <a:pPr marL="914400" lvl="1" indent="-171450">
              <a:buFont typeface="Arial" panose="020B0604020202020204" pitchFamily="34" charset="0"/>
              <a:buChar char="•"/>
            </a:pPr>
            <a:r>
              <a:rPr lang="en-CA" sz="1100" dirty="0" smtClean="0">
                <a:solidFill>
                  <a:schemeClr val="bg1"/>
                </a:solidFill>
              </a:rPr>
              <a:t>New sources of insight</a:t>
            </a:r>
            <a:endParaRPr lang="en-CA" sz="1100" dirty="0">
              <a:solidFill>
                <a:schemeClr val="bg1"/>
              </a:solidFill>
            </a:endParaRPr>
          </a:p>
        </p:txBody>
      </p:sp>
      <p:sp>
        <p:nvSpPr>
          <p:cNvPr id="55" name="Rectangle 54"/>
          <p:cNvSpPr/>
          <p:nvPr/>
        </p:nvSpPr>
        <p:spPr>
          <a:xfrm>
            <a:off x="1214202" y="4247510"/>
            <a:ext cx="1720343"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Large Data</a:t>
            </a:r>
          </a:p>
        </p:txBody>
      </p:sp>
      <p:sp>
        <p:nvSpPr>
          <p:cNvPr id="56" name="Rectangle 55"/>
          <p:cNvSpPr/>
          <p:nvPr/>
        </p:nvSpPr>
        <p:spPr>
          <a:xfrm>
            <a:off x="1415481" y="4535542"/>
            <a:ext cx="2053767" cy="261610"/>
          </a:xfrm>
          <a:prstGeom prst="rect">
            <a:avLst/>
          </a:prstGeom>
        </p:spPr>
        <p:txBody>
          <a:bodyPr wrap="none">
            <a:spAutoFit/>
          </a:bodyPr>
          <a:lstStyle/>
          <a:p>
            <a:pPr marL="914400" lvl="1" indent="-171450">
              <a:buFont typeface="Arial" panose="020B0604020202020204" pitchFamily="34" charset="0"/>
              <a:buChar char="•"/>
            </a:pPr>
            <a:r>
              <a:rPr lang="en-CA" sz="1100" dirty="0">
                <a:solidFill>
                  <a:schemeClr val="bg1"/>
                </a:solidFill>
              </a:rPr>
              <a:t>Unseen Patterns</a:t>
            </a:r>
          </a:p>
        </p:txBody>
      </p:sp>
      <p:sp>
        <p:nvSpPr>
          <p:cNvPr id="54" name="TextBox 53"/>
          <p:cNvSpPr txBox="1"/>
          <p:nvPr/>
        </p:nvSpPr>
        <p:spPr>
          <a:xfrm>
            <a:off x="11573819" y="6311462"/>
            <a:ext cx="825062" cy="369332"/>
          </a:xfrm>
          <a:prstGeom prst="rect">
            <a:avLst/>
          </a:prstGeom>
          <a:noFill/>
        </p:spPr>
        <p:txBody>
          <a:bodyPr wrap="square" rtlCol="0">
            <a:spAutoFit/>
          </a:bodyPr>
          <a:lstStyle/>
          <a:p>
            <a:r>
              <a:rPr lang="en-US" dirty="0" smtClean="0"/>
              <a:t>8</a:t>
            </a:r>
            <a:endParaRPr lang="en-CA" dirty="0"/>
          </a:p>
        </p:txBody>
      </p:sp>
      <p:sp>
        <p:nvSpPr>
          <p:cNvPr id="57" name="Rectangle 56"/>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2969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098" y="98474"/>
            <a:ext cx="9312812" cy="707886"/>
          </a:xfrm>
          <a:prstGeom prst="rect">
            <a:avLst/>
          </a:prstGeom>
          <a:noFill/>
        </p:spPr>
        <p:txBody>
          <a:bodyPr wrap="square" rtlCol="0">
            <a:spAutoFit/>
          </a:bodyPr>
          <a:lstStyle/>
          <a:p>
            <a:r>
              <a:rPr lang="en-US" sz="4000" dirty="0" smtClean="0">
                <a:solidFill>
                  <a:schemeClr val="tx1">
                    <a:lumMod val="75000"/>
                    <a:lumOff val="25000"/>
                  </a:schemeClr>
                </a:solidFill>
                <a:latin typeface="Yu Gothic" panose="020B0400000000000000" pitchFamily="34" charset="-128"/>
                <a:ea typeface="Yu Gothic" panose="020B0400000000000000" pitchFamily="34" charset="-128"/>
              </a:rPr>
              <a:t>How it’s being used in the GC</a:t>
            </a:r>
            <a:endParaRPr lang="en-CA" sz="4000" dirty="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 name="AutoShape 4" descr="blank talk dialog speech discussion chat conversation bubbles communicati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7" name="Content Placeholder 4"/>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401" b="17602"/>
          <a:stretch/>
        </p:blipFill>
        <p:spPr>
          <a:xfrm>
            <a:off x="720511" y="2276953"/>
            <a:ext cx="2062804" cy="1260140"/>
          </a:xfrm>
          <a:prstGeom prst="rect">
            <a:avLst/>
          </a:prstGeom>
        </p:spPr>
      </p:pic>
      <p:sp>
        <p:nvSpPr>
          <p:cNvPr id="58" name="TextBox 57"/>
          <p:cNvSpPr txBox="1"/>
          <p:nvPr/>
        </p:nvSpPr>
        <p:spPr>
          <a:xfrm>
            <a:off x="460375" y="3645105"/>
            <a:ext cx="2583079" cy="369332"/>
          </a:xfrm>
          <a:prstGeom prst="rect">
            <a:avLst/>
          </a:prstGeom>
          <a:noFill/>
        </p:spPr>
        <p:txBody>
          <a:bodyPr wrap="square" rtlCol="0">
            <a:spAutoFit/>
          </a:bodyPr>
          <a:lstStyle/>
          <a:p>
            <a:pPr algn="ctr"/>
            <a:r>
              <a:rPr lang="en-CA" b="1" dirty="0">
                <a:solidFill>
                  <a:srgbClr val="C07319"/>
                </a:solidFill>
                <a:latin typeface="Yu Gothic" panose="020B0400000000000000" pitchFamily="34" charset="-128"/>
                <a:ea typeface="Yu Gothic" panose="020B0400000000000000" pitchFamily="34" charset="-128"/>
              </a:rPr>
              <a:t>Public Health</a:t>
            </a:r>
          </a:p>
        </p:txBody>
      </p:sp>
      <p:sp>
        <p:nvSpPr>
          <p:cNvPr id="59" name="TextBox 58"/>
          <p:cNvSpPr txBox="1"/>
          <p:nvPr/>
        </p:nvSpPr>
        <p:spPr>
          <a:xfrm>
            <a:off x="561762" y="4336800"/>
            <a:ext cx="2380305"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t>
            </a:r>
            <a:r>
              <a:rPr lang="en-CA" sz="1600" dirty="0" err="1">
                <a:latin typeface="Yu Gothic" panose="020B0400000000000000" pitchFamily="34" charset="-128"/>
                <a:ea typeface="Yu Gothic" panose="020B0400000000000000" pitchFamily="34" charset="-128"/>
              </a:rPr>
              <a:t>arly</a:t>
            </a:r>
            <a:r>
              <a:rPr lang="en-CA" sz="1600" dirty="0">
                <a:latin typeface="Yu Gothic" panose="020B0400000000000000" pitchFamily="34" charset="-128"/>
                <a:ea typeface="Yu Gothic" panose="020B0400000000000000" pitchFamily="34" charset="-128"/>
              </a:rPr>
              <a:t> warning analytic tool to detect potential public health threats worldwide</a:t>
            </a:r>
          </a:p>
        </p:txBody>
      </p:sp>
      <p:pic>
        <p:nvPicPr>
          <p:cNvPr id="60" name="Picture 5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09592" y="1791212"/>
            <a:ext cx="1751909" cy="1864416"/>
          </a:xfrm>
          <a:prstGeom prst="rect">
            <a:avLst/>
          </a:prstGeom>
        </p:spPr>
      </p:pic>
      <p:sp>
        <p:nvSpPr>
          <p:cNvPr id="61" name="TextBox 60"/>
          <p:cNvSpPr txBox="1"/>
          <p:nvPr/>
        </p:nvSpPr>
        <p:spPr>
          <a:xfrm>
            <a:off x="3196678" y="3645105"/>
            <a:ext cx="3177736" cy="369332"/>
          </a:xfrm>
          <a:prstGeom prst="rect">
            <a:avLst/>
          </a:prstGeom>
          <a:noFill/>
        </p:spPr>
        <p:txBody>
          <a:bodyPr wrap="square" rtlCol="0">
            <a:spAutoFit/>
          </a:bodyPr>
          <a:lstStyle/>
          <a:p>
            <a:pPr algn="ctr"/>
            <a:r>
              <a:rPr lang="en-CA" b="1" dirty="0">
                <a:solidFill>
                  <a:schemeClr val="accent6">
                    <a:lumMod val="50000"/>
                  </a:schemeClr>
                </a:solidFill>
                <a:latin typeface="Yu Gothic" panose="020B0400000000000000" pitchFamily="34" charset="-128"/>
                <a:ea typeface="Yu Gothic" panose="020B0400000000000000" pitchFamily="34" charset="-128"/>
              </a:rPr>
              <a:t>Natural Resources</a:t>
            </a:r>
          </a:p>
        </p:txBody>
      </p:sp>
      <p:sp>
        <p:nvSpPr>
          <p:cNvPr id="62" name="TextBox 61"/>
          <p:cNvSpPr txBox="1"/>
          <p:nvPr/>
        </p:nvSpPr>
        <p:spPr>
          <a:xfrm>
            <a:off x="3447752" y="4336800"/>
            <a:ext cx="2675588" cy="1077218"/>
          </a:xfrm>
          <a:prstGeom prst="rect">
            <a:avLst/>
          </a:prstGeom>
          <a:noFill/>
        </p:spPr>
        <p:txBody>
          <a:bodyPr wrap="square" rtlCol="0">
            <a:spAutoFit/>
          </a:bodyPr>
          <a:lstStyle/>
          <a:p>
            <a:r>
              <a:rPr lang="en-US" sz="1600" dirty="0">
                <a:latin typeface="Yu Gothic" panose="020B0400000000000000" pitchFamily="34" charset="-128"/>
                <a:ea typeface="Yu Gothic" panose="020B0400000000000000" pitchFamily="34" charset="-128"/>
              </a:rPr>
              <a:t>Early emergency warning and real-time extreme forest fire prediction and flood mapping</a:t>
            </a:r>
            <a:endParaRPr lang="en-CA" sz="1600" dirty="0">
              <a:latin typeface="Yu Gothic" panose="020B0400000000000000" pitchFamily="34" charset="-128"/>
              <a:ea typeface="Yu Gothic" panose="020B0400000000000000" pitchFamily="34" charset="-128"/>
            </a:endParaRPr>
          </a:p>
        </p:txBody>
      </p:sp>
      <p:pic>
        <p:nvPicPr>
          <p:cNvPr id="63" name="Picture 62"/>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t="14311" b="14023"/>
          <a:stretch/>
        </p:blipFill>
        <p:spPr>
          <a:xfrm>
            <a:off x="6523332" y="2307688"/>
            <a:ext cx="2266474" cy="1198670"/>
          </a:xfrm>
          <a:prstGeom prst="rect">
            <a:avLst/>
          </a:prstGeom>
        </p:spPr>
      </p:pic>
      <p:sp>
        <p:nvSpPr>
          <p:cNvPr id="64" name="TextBox 63"/>
          <p:cNvSpPr txBox="1"/>
          <p:nvPr/>
        </p:nvSpPr>
        <p:spPr>
          <a:xfrm>
            <a:off x="6365031" y="3645105"/>
            <a:ext cx="2583079" cy="369332"/>
          </a:xfrm>
          <a:prstGeom prst="rect">
            <a:avLst/>
          </a:prstGeom>
          <a:noFill/>
        </p:spPr>
        <p:txBody>
          <a:bodyPr wrap="square" rtlCol="0">
            <a:spAutoFit/>
          </a:bodyPr>
          <a:lstStyle/>
          <a:p>
            <a:pPr algn="ctr"/>
            <a:r>
              <a:rPr lang="en-CA" b="1" dirty="0">
                <a:solidFill>
                  <a:schemeClr val="accent4">
                    <a:lumMod val="50000"/>
                  </a:schemeClr>
                </a:solidFill>
                <a:latin typeface="Yu Gothic" panose="020B0400000000000000" pitchFamily="34" charset="-128"/>
                <a:ea typeface="Yu Gothic" panose="020B0400000000000000" pitchFamily="34" charset="-128"/>
              </a:rPr>
              <a:t>Transport</a:t>
            </a:r>
          </a:p>
        </p:txBody>
      </p:sp>
      <p:sp>
        <p:nvSpPr>
          <p:cNvPr id="65" name="TextBox 64"/>
          <p:cNvSpPr txBox="1"/>
          <p:nvPr/>
        </p:nvSpPr>
        <p:spPr>
          <a:xfrm>
            <a:off x="6604471" y="4336800"/>
            <a:ext cx="2104199" cy="830997"/>
          </a:xfrm>
          <a:prstGeom prst="rect">
            <a:avLst/>
          </a:prstGeom>
          <a:noFill/>
        </p:spPr>
        <p:txBody>
          <a:bodyPr wrap="square" rtlCol="0">
            <a:spAutoFit/>
          </a:bodyPr>
          <a:lstStyle/>
          <a:p>
            <a:r>
              <a:rPr lang="en-CA" sz="1600" dirty="0">
                <a:latin typeface="Yu Gothic" panose="020B0400000000000000" pitchFamily="34" charset="-128"/>
                <a:ea typeface="Yu Gothic" panose="020B0400000000000000" pitchFamily="34" charset="-128"/>
              </a:rPr>
              <a:t>Risk-based oversight of air cargo information</a:t>
            </a:r>
          </a:p>
        </p:txBody>
      </p:sp>
      <p:sp>
        <p:nvSpPr>
          <p:cNvPr id="66" name="Oval Callout 65"/>
          <p:cNvSpPr/>
          <p:nvPr/>
        </p:nvSpPr>
        <p:spPr>
          <a:xfrm>
            <a:off x="9327890" y="2000934"/>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Callout 66"/>
          <p:cNvSpPr/>
          <p:nvPr/>
        </p:nvSpPr>
        <p:spPr>
          <a:xfrm flipH="1">
            <a:off x="10073477" y="2423093"/>
            <a:ext cx="1491175" cy="1042035"/>
          </a:xfrm>
          <a:prstGeom prst="wedgeEllipseCallout">
            <a:avLst/>
          </a:prstGeom>
          <a:solidFill>
            <a:schemeClr val="accent1">
              <a:lumMod val="75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TextBox 67"/>
          <p:cNvSpPr txBox="1"/>
          <p:nvPr/>
        </p:nvSpPr>
        <p:spPr>
          <a:xfrm>
            <a:off x="8981573" y="3655628"/>
            <a:ext cx="2583079" cy="369332"/>
          </a:xfrm>
          <a:prstGeom prst="rect">
            <a:avLst/>
          </a:prstGeom>
          <a:noFill/>
        </p:spPr>
        <p:txBody>
          <a:bodyPr wrap="square" rtlCol="0">
            <a:spAutoFit/>
          </a:bodyPr>
          <a:lstStyle/>
          <a:p>
            <a:pPr algn="ctr"/>
            <a:r>
              <a:rPr lang="en-CA" b="1" dirty="0" smtClean="0">
                <a:solidFill>
                  <a:srgbClr val="7D9263"/>
                </a:solidFill>
                <a:latin typeface="Yu Gothic" panose="020B0400000000000000" pitchFamily="34" charset="-128"/>
                <a:ea typeface="Yu Gothic" panose="020B0400000000000000" pitchFamily="34" charset="-128"/>
              </a:rPr>
              <a:t>Engagement</a:t>
            </a:r>
            <a:endParaRPr lang="en-CA" b="1" dirty="0">
              <a:solidFill>
                <a:srgbClr val="7D9263"/>
              </a:solidFill>
              <a:latin typeface="Yu Gothic" panose="020B0400000000000000" pitchFamily="34" charset="-128"/>
              <a:ea typeface="Yu Gothic" panose="020B0400000000000000" pitchFamily="34" charset="-128"/>
            </a:endParaRPr>
          </a:p>
        </p:txBody>
      </p:sp>
      <p:sp>
        <p:nvSpPr>
          <p:cNvPr id="69" name="TextBox 68"/>
          <p:cNvSpPr txBox="1"/>
          <p:nvPr/>
        </p:nvSpPr>
        <p:spPr>
          <a:xfrm>
            <a:off x="9327890" y="4342900"/>
            <a:ext cx="2104199" cy="1077218"/>
          </a:xfrm>
          <a:prstGeom prst="rect">
            <a:avLst/>
          </a:prstGeom>
          <a:noFill/>
        </p:spPr>
        <p:txBody>
          <a:bodyPr wrap="square" rtlCol="0">
            <a:spAutoFit/>
          </a:bodyPr>
          <a:lstStyle/>
          <a:p>
            <a:r>
              <a:rPr lang="en-CA" sz="1600" dirty="0" smtClean="0">
                <a:latin typeface="Yu Gothic" panose="020B0400000000000000" pitchFamily="34" charset="-128"/>
                <a:ea typeface="Yu Gothic" panose="020B0400000000000000" pitchFamily="34" charset="-128"/>
              </a:rPr>
              <a:t>Categorization and analysis of massive volume of qualitative input</a:t>
            </a:r>
            <a:endParaRPr lang="en-CA" sz="1600" dirty="0">
              <a:latin typeface="Yu Gothic" panose="020B0400000000000000" pitchFamily="34" charset="-128"/>
              <a:ea typeface="Yu Gothic" panose="020B0400000000000000" pitchFamily="34" charset="-128"/>
            </a:endParaRPr>
          </a:p>
        </p:txBody>
      </p:sp>
      <p:sp>
        <p:nvSpPr>
          <p:cNvPr id="19" name="TextBox 18"/>
          <p:cNvSpPr txBox="1"/>
          <p:nvPr/>
        </p:nvSpPr>
        <p:spPr>
          <a:xfrm>
            <a:off x="11573819" y="6311462"/>
            <a:ext cx="825062" cy="369332"/>
          </a:xfrm>
          <a:prstGeom prst="rect">
            <a:avLst/>
          </a:prstGeom>
          <a:noFill/>
        </p:spPr>
        <p:txBody>
          <a:bodyPr wrap="square" rtlCol="0">
            <a:spAutoFit/>
          </a:bodyPr>
          <a:lstStyle/>
          <a:p>
            <a:r>
              <a:rPr lang="en-US" dirty="0"/>
              <a:t>9</a:t>
            </a:r>
            <a:endParaRPr lang="en-CA" dirty="0"/>
          </a:p>
        </p:txBody>
      </p:sp>
      <p:sp>
        <p:nvSpPr>
          <p:cNvPr id="20" name="Rectangle 19"/>
          <p:cNvSpPr/>
          <p:nvPr/>
        </p:nvSpPr>
        <p:spPr>
          <a:xfrm>
            <a:off x="4047" y="0"/>
            <a:ext cx="354679" cy="6858000"/>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rot="5400000">
            <a:off x="2014173" y="-781445"/>
            <a:ext cx="45719" cy="3012533"/>
          </a:xfrm>
          <a:prstGeom prst="rect">
            <a:avLst/>
          </a:prstGeom>
          <a:solidFill>
            <a:srgbClr val="3F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83637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nada School of Public Service">
  <a:themeElements>
    <a:clrScheme name="Canada School of Public Service">
      <a:dk1>
        <a:srgbClr val="000000"/>
      </a:dk1>
      <a:lt1>
        <a:srgbClr val="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6744</TotalTime>
  <Words>1788</Words>
  <Application>Microsoft Office PowerPoint</Application>
  <PresentationFormat>Widescreen</PresentationFormat>
  <Paragraphs>343</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Yu Gothic</vt:lpstr>
      <vt:lpstr>Arial</vt:lpstr>
      <vt:lpstr>Calibri</vt:lpstr>
      <vt:lpstr>Calibri Light</vt:lpstr>
      <vt:lpstr>Century Gothic</vt:lpstr>
      <vt:lpstr>Georgia</vt:lpstr>
      <vt:lpstr>Merriweather Sans</vt:lpstr>
      <vt:lpstr>Segoe Condensed</vt:lpstr>
      <vt:lpstr>Segoe UI</vt:lpstr>
      <vt:lpstr>Office Theme</vt:lpstr>
      <vt:lpstr>Canada School of Public Service</vt:lpstr>
      <vt:lpstr>Artificial intelligence Canada School of Public Service Digital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CSPS-EFPC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Aitken</dc:creator>
  <cp:lastModifiedBy>Kent Aitken</cp:lastModifiedBy>
  <cp:revision>85</cp:revision>
  <dcterms:created xsi:type="dcterms:W3CDTF">2019-02-11T21:17:09Z</dcterms:created>
  <dcterms:modified xsi:type="dcterms:W3CDTF">2019-09-17T12:34:05Z</dcterms:modified>
</cp:coreProperties>
</file>